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</p:sldIdLst>
  <p:sldSz cy="5143500" cx="9144000"/>
  <p:notesSz cx="6858000" cy="9144000"/>
  <p:embeddedFontLst>
    <p:embeddedFont>
      <p:font typeface="Rubik Medium"/>
      <p:regular r:id="rId82"/>
      <p:bold r:id="rId83"/>
      <p:italic r:id="rId84"/>
      <p:boldItalic r:id="rId85"/>
    </p:embeddedFont>
    <p:embeddedFont>
      <p:font typeface="Rubik Light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  <p:embeddedFont>
      <p:font typeface="Rubik"/>
      <p:regular r:id="rId94"/>
      <p:bold r:id="rId95"/>
      <p:italic r:id="rId96"/>
      <p:boldItalic r:id="rId97"/>
    </p:embeddedFont>
    <p:embeddedFont>
      <p:font typeface="Helvetica Neue Light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1AA2FBC-48FD-4AE5-B753-369FC3233A47}">
  <a:tblStyle styleId="{11AA2FBC-48FD-4AE5-B753-369FC3233A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1" Type="http://schemas.openxmlformats.org/officeDocument/2006/relationships/font" Target="fonts/HelveticaNeueLight-boldItalic.fntdata"/><Relationship Id="rId100" Type="http://schemas.openxmlformats.org/officeDocument/2006/relationships/font" Target="fonts/HelveticaNeueLight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ubik-bold.fntdata"/><Relationship Id="rId94" Type="http://schemas.openxmlformats.org/officeDocument/2006/relationships/font" Target="fonts/Rubik-regular.fntdata"/><Relationship Id="rId97" Type="http://schemas.openxmlformats.org/officeDocument/2006/relationships/font" Target="fonts/Rubik-boldItalic.fntdata"/><Relationship Id="rId96" Type="http://schemas.openxmlformats.org/officeDocument/2006/relationships/font" Target="fonts/Rubik-italic.fntdata"/><Relationship Id="rId11" Type="http://schemas.openxmlformats.org/officeDocument/2006/relationships/slide" Target="slides/slide3.xml"/><Relationship Id="rId99" Type="http://schemas.openxmlformats.org/officeDocument/2006/relationships/font" Target="fonts/HelveticaNeueLight-bold.fntdata"/><Relationship Id="rId10" Type="http://schemas.openxmlformats.org/officeDocument/2006/relationships/slide" Target="slides/slide2.xml"/><Relationship Id="rId98" Type="http://schemas.openxmlformats.org/officeDocument/2006/relationships/font" Target="fonts/HelveticaNeueLight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RubikMedium-italic.fntdata"/><Relationship Id="rId83" Type="http://schemas.openxmlformats.org/officeDocument/2006/relationships/font" Target="fonts/RubikMedium-bold.fntdata"/><Relationship Id="rId86" Type="http://schemas.openxmlformats.org/officeDocument/2006/relationships/font" Target="fonts/RubikLight-regular.fntdata"/><Relationship Id="rId85" Type="http://schemas.openxmlformats.org/officeDocument/2006/relationships/font" Target="fonts/RubikMedium-boldItalic.fntdata"/><Relationship Id="rId88" Type="http://schemas.openxmlformats.org/officeDocument/2006/relationships/font" Target="fonts/RubikLight-italic.fntdata"/><Relationship Id="rId87" Type="http://schemas.openxmlformats.org/officeDocument/2006/relationships/font" Target="fonts/RubikLight-bold.fntdata"/><Relationship Id="rId89" Type="http://schemas.openxmlformats.org/officeDocument/2006/relationships/font" Target="fonts/RubikLight-boldItalic.fntdata"/><Relationship Id="rId80" Type="http://schemas.openxmlformats.org/officeDocument/2006/relationships/slide" Target="slides/slide72.xml"/><Relationship Id="rId82" Type="http://schemas.openxmlformats.org/officeDocument/2006/relationships/font" Target="fonts/RubikMedium-regular.fntdata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5a740a9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5a740a9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a740a9b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a740a9b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a740a9b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a740a9b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a740a9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5a740a9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a740a9b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a740a9b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5a740a9b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5a740a9b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a740a9b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a740a9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5a740a9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5a740a9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a740a9b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a740a9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a740a9b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a740a9b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a740a9b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a740a9b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a740a9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a740a9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5a740a9b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5a740a9b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5a740a9b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5a740a9b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5a740a9b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5a740a9b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5a740a9b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5a740a9b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5a740a9b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5a740a9b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5a740a9b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5a740a9b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5a740a9b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5a740a9b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a740a9b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5a740a9b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5a740a9b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5a740a9b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5a740a9b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5a740a9b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5a740a9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5a740a9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Machine Learning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Árboles de Decisión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+ 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Evaluación de Modelos + Hands-On </a:t>
            </a:r>
            <a:r>
              <a:rPr lang="es" sz="14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5a740a9b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5a740a9b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a740a9b2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5a740a9b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5a740a9b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5a740a9b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5a740a9b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5a740a9b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5a740a9b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5a740a9b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5a740a9b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65a740a9b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5a740a9b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5a740a9b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5a740a9b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5a740a9b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5a740a9b2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5a740a9b2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5a740a9b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5a740a9b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a740a9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a740a9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5a740a9b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5a740a9b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5a740a9b2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5a740a9b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5a740a9b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5a740a9b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a740a9b2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a740a9b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5a740a9b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5a740a9b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5a740a9b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5a740a9b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5a740a9b2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65a740a9b2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5a740a9b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5a740a9b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5a740a9b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5a740a9b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5a740a9b2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5a740a9b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a740a9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a740a9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5a740a9b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5a740a9b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5a740a9b2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5a740a9b2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5a740a9b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5a740a9b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65a740a9b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65a740a9b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5a740a9b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65a740a9b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5a740a9b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5a740a9b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65a740a9b2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65a740a9b2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5a740a9b2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5a740a9b2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5a740a9b2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5a740a9b2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65a740a9b2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65a740a9b2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5a740a9b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5a740a9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5a740a9b2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65a740a9b2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5a740a9b2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65a740a9b2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65a740a9b2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65a740a9b2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5a740a9b2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5a740a9b2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a740a9b2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a740a9b2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5a740a9b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5a740a9b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5a740a9b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65a740a9b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65a740a9b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65a740a9b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5a75ca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65a75ca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5a75ca0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65a75ca0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a740a9b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a740a9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6acece4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6acece4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acece49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acece49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5a740a9b2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65a740a9b2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5a740a9b2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5a740a9b2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a740a9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5a740a9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a740a9b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a740a9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gif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2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8" name="Google Shape;168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0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2" name="Google Shape;18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92" name="Google Shape;192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3" name="Google Shape;193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44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4" name="Google Shape;20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14" name="Google Shape;214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5" name="Google Shape;215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49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20" name="Google Shape;22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25" name="Google Shape;22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6" name="Google Shape;236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7" name="Google Shape;237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54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3" name="Google Shape;243;p55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7" name="Google Shape;2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7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57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53" name="Google Shape;253;p57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54" name="Google Shape;254;p57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55" name="Google Shape;255;p57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9" name="Google Shape;259;p59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2" name="Google Shape;262;p6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3" name="Google Shape;26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owardsdatascience.com/scikit-learn-decision-trees-explained-803f3812290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scikit-learn.org/stable/modules/tree.html" TargetMode="External"/><Relationship Id="rId4" Type="http://schemas.openxmlformats.org/officeDocument/2006/relationships/hyperlink" Target="https://scikit-learn.org/stable/modules/generated/sklearn.tree.DecisionTreeClassifier.html#sklearn.tree.DecisionTreeClassifier" TargetMode="External"/><Relationship Id="rId5" Type="http://schemas.openxmlformats.org/officeDocument/2006/relationships/hyperlink" Target="https://scikit-learn.org/stable/modules/generated/sklearn.tree.DecisionTreeRegressor.html#sklearn.tree.DecisionTreeRegressor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nature.com/articles/s41598-017-10324-y" TargetMode="External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Machine_learning#cite_note-bishop2006-2" TargetMode="External"/><Relationship Id="rId11" Type="http://schemas.openxmlformats.org/officeDocument/2006/relationships/hyperlink" Target="https://en.wikipedia.org/wiki/Computer_systems" TargetMode="External"/><Relationship Id="rId22" Type="http://schemas.openxmlformats.org/officeDocument/2006/relationships/hyperlink" Target="https://en.wikipedia.org/wiki/Email_filtering" TargetMode="External"/><Relationship Id="rId10" Type="http://schemas.openxmlformats.org/officeDocument/2006/relationships/hyperlink" Target="https://en.wikipedia.org/wiki/Computer_systems" TargetMode="External"/><Relationship Id="rId21" Type="http://schemas.openxmlformats.org/officeDocument/2006/relationships/hyperlink" Target="https://en.wikipedia.org/wiki/Email_filtering" TargetMode="External"/><Relationship Id="rId13" Type="http://schemas.openxmlformats.org/officeDocument/2006/relationships/hyperlink" Target="https://en.wikipedia.org/wiki/Inference" TargetMode="External"/><Relationship Id="rId24" Type="http://schemas.openxmlformats.org/officeDocument/2006/relationships/hyperlink" Target="https://en.wikipedia.org/wiki/Computer_vision" TargetMode="External"/><Relationship Id="rId12" Type="http://schemas.openxmlformats.org/officeDocument/2006/relationships/hyperlink" Target="https://en.wikipedia.org/wiki/Inference" TargetMode="External"/><Relationship Id="rId23" Type="http://schemas.openxmlformats.org/officeDocument/2006/relationships/hyperlink" Target="https://en.wikipedia.org/wiki/Computer_vision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en.wikipedia.org/wiki/Branches_of_science" TargetMode="External"/><Relationship Id="rId9" Type="http://schemas.openxmlformats.org/officeDocument/2006/relationships/hyperlink" Target="https://en.wikipedia.org/wiki/Statistical_model" TargetMode="External"/><Relationship Id="rId15" Type="http://schemas.openxmlformats.org/officeDocument/2006/relationships/hyperlink" Target="https://en.wikipedia.org/wiki/Artificial_intelligence" TargetMode="External"/><Relationship Id="rId14" Type="http://schemas.openxmlformats.org/officeDocument/2006/relationships/hyperlink" Target="https://en.wikipedia.org/wiki/Artificial_intelligence" TargetMode="External"/><Relationship Id="rId17" Type="http://schemas.openxmlformats.org/officeDocument/2006/relationships/hyperlink" Target="https://en.wikipedia.org/wiki/Mathematical_model" TargetMode="External"/><Relationship Id="rId16" Type="http://schemas.openxmlformats.org/officeDocument/2006/relationships/hyperlink" Target="https://en.wikipedia.org/wiki/Mathematical_model" TargetMode="External"/><Relationship Id="rId5" Type="http://schemas.openxmlformats.org/officeDocument/2006/relationships/hyperlink" Target="https://en.wikipedia.org/wiki/Branches_of_science" TargetMode="External"/><Relationship Id="rId19" Type="http://schemas.openxmlformats.org/officeDocument/2006/relationships/hyperlink" Target="https://en.wikipedia.org/wiki/Machine_learning#cite_note-1" TargetMode="External"/><Relationship Id="rId6" Type="http://schemas.openxmlformats.org/officeDocument/2006/relationships/hyperlink" Target="https://en.wikipedia.org/wiki/Algorithm" TargetMode="External"/><Relationship Id="rId18" Type="http://schemas.openxmlformats.org/officeDocument/2006/relationships/hyperlink" Target="https://en.wikipedia.org/wiki/Training_data" TargetMode="External"/><Relationship Id="rId7" Type="http://schemas.openxmlformats.org/officeDocument/2006/relationships/hyperlink" Target="https://en.wikipedia.org/wiki/Algorithm" TargetMode="External"/><Relationship Id="rId8" Type="http://schemas.openxmlformats.org/officeDocument/2006/relationships/hyperlink" Target="https://en.wikipedia.org/wiki/Statistical_model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nature.com/articles/s41598-017-10324-y" TargetMode="External"/><Relationship Id="rId4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nature.com/articles/s41598-017-10324-y" TargetMode="External"/><Relationship Id="rId4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nature.com/articles/s41598-017-10324-y" TargetMode="External"/><Relationship Id="rId4" Type="http://schemas.openxmlformats.org/officeDocument/2006/relationships/image" Target="../media/image2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scikit-learn.org/stable/modules/generated/sklearn.model_selection.train_test_split.html" TargetMode="External"/><Relationship Id="rId4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1" name="Google Shape;331;p7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f(X) = Y" id="332" name="Google Shape;332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60" y="1310625"/>
            <a:ext cx="19461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0"/>
          <p:cNvSpPr txBox="1"/>
          <p:nvPr/>
        </p:nvSpPr>
        <p:spPr>
          <a:xfrm>
            <a:off x="3375425" y="3427175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4" name="Google Shape;334;p70"/>
          <p:cNvCxnSpPr/>
          <p:nvPr/>
        </p:nvCxnSpPr>
        <p:spPr>
          <a:xfrm>
            <a:off x="3375425" y="1842275"/>
            <a:ext cx="0" cy="1978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5" name="Google Shape;335;p70"/>
          <p:cNvSpPr txBox="1"/>
          <p:nvPr/>
        </p:nvSpPr>
        <p:spPr>
          <a:xfrm>
            <a:off x="4498550" y="2759375"/>
            <a:ext cx="320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Y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6" name="Google Shape;336;p70"/>
          <p:cNvCxnSpPr/>
          <p:nvPr/>
        </p:nvCxnSpPr>
        <p:spPr>
          <a:xfrm>
            <a:off x="4498550" y="1842275"/>
            <a:ext cx="0" cy="1310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37" name="Google Shape;337;p70"/>
          <p:cNvCxnSpPr/>
          <p:nvPr/>
        </p:nvCxnSpPr>
        <p:spPr>
          <a:xfrm>
            <a:off x="2893225" y="1842275"/>
            <a:ext cx="0" cy="16692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38" name="Google Shape;338;p70"/>
          <p:cNvSpPr txBox="1"/>
          <p:nvPr/>
        </p:nvSpPr>
        <p:spPr>
          <a:xfrm>
            <a:off x="197825" y="2759375"/>
            <a:ext cx="256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buscamos con “f”?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4" name="Google Shape;344;p71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f(X) = Y" id="345" name="Google Shape;345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60" y="1310625"/>
            <a:ext cx="19461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1"/>
          <p:cNvSpPr txBox="1"/>
          <p:nvPr/>
        </p:nvSpPr>
        <p:spPr>
          <a:xfrm>
            <a:off x="3375425" y="3427175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7" name="Google Shape;347;p71"/>
          <p:cNvCxnSpPr/>
          <p:nvPr/>
        </p:nvCxnSpPr>
        <p:spPr>
          <a:xfrm>
            <a:off x="3375425" y="1842275"/>
            <a:ext cx="0" cy="1978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48" name="Google Shape;348;p71"/>
          <p:cNvSpPr txBox="1"/>
          <p:nvPr/>
        </p:nvSpPr>
        <p:spPr>
          <a:xfrm>
            <a:off x="4498550" y="2759375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Y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9" name="Google Shape;349;p71"/>
          <p:cNvCxnSpPr/>
          <p:nvPr/>
        </p:nvCxnSpPr>
        <p:spPr>
          <a:xfrm>
            <a:off x="4498550" y="1842275"/>
            <a:ext cx="0" cy="1310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50" name="Google Shape;350;p71"/>
          <p:cNvCxnSpPr/>
          <p:nvPr/>
        </p:nvCxnSpPr>
        <p:spPr>
          <a:xfrm>
            <a:off x="2893225" y="1842275"/>
            <a:ext cx="0" cy="20178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51" name="Google Shape;351;p71"/>
          <p:cNvSpPr txBox="1"/>
          <p:nvPr/>
        </p:nvSpPr>
        <p:spPr>
          <a:xfrm>
            <a:off x="571075" y="2759375"/>
            <a:ext cx="21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Un modelo </a:t>
            </a: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que permita determinar la salida a partir de la entrada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7" name="Google Shape;357;p72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f(X) = Y" id="358" name="Google Shape;358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60" y="1310625"/>
            <a:ext cx="19461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2"/>
          <p:cNvSpPr txBox="1"/>
          <p:nvPr/>
        </p:nvSpPr>
        <p:spPr>
          <a:xfrm>
            <a:off x="2760250" y="2665900"/>
            <a:ext cx="535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Con este modelo podremos predecir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Y</a:t>
            </a: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, para nuevos datos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de los cuales no conozcamos la salida.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0" name="Google Shape;360;p72"/>
          <p:cNvPicPr preferRelativeResize="0"/>
          <p:nvPr/>
        </p:nvPicPr>
        <p:blipFill rotWithShape="1">
          <a:blip r:embed="rId4">
            <a:alphaModFix/>
          </a:blip>
          <a:srcRect b="0" l="11684" r="32490" t="0"/>
          <a:stretch/>
        </p:blipFill>
        <p:spPr>
          <a:xfrm>
            <a:off x="951474" y="2322400"/>
            <a:ext cx="1459200" cy="143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6" name="Google Shape;366;p73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7" name="Google Shape;367;p73"/>
          <p:cNvPicPr preferRelativeResize="0"/>
          <p:nvPr/>
        </p:nvPicPr>
        <p:blipFill rotWithShape="1">
          <a:blip r:embed="rId3">
            <a:alphaModFix/>
          </a:blip>
          <a:srcRect b="0" l="0" r="49904" t="11182"/>
          <a:stretch/>
        </p:blipFill>
        <p:spPr>
          <a:xfrm>
            <a:off x="1253975" y="1693500"/>
            <a:ext cx="1690528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73"/>
          <p:cNvSpPr txBox="1"/>
          <p:nvPr/>
        </p:nvSpPr>
        <p:spPr>
          <a:xfrm>
            <a:off x="1046988" y="1156925"/>
            <a:ext cx="21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1" sz="2400">
              <a:solidFill>
                <a:srgbClr val="009BDE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9BDE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9" name="Google Shape;369;p73"/>
          <p:cNvSpPr txBox="1"/>
          <p:nvPr/>
        </p:nvSpPr>
        <p:spPr>
          <a:xfrm>
            <a:off x="1253975" y="3221800"/>
            <a:ext cx="24228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La variable de salida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es una categoría: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- Enfermo / Sano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- Gato / Perro / Pájaro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ubik"/>
                <a:ea typeface="Rubik"/>
                <a:cs typeface="Rubik"/>
                <a:sym typeface="Rubik"/>
              </a:rPr>
              <a:t>-  Spam / no Spam</a:t>
            </a:r>
            <a:endParaRPr b="1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0" name="Google Shape;370;p73"/>
          <p:cNvPicPr preferRelativeResize="0"/>
          <p:nvPr/>
        </p:nvPicPr>
        <p:blipFill rotWithShape="1">
          <a:blip r:embed="rId3">
            <a:alphaModFix/>
          </a:blip>
          <a:srcRect b="0" l="49904" r="0" t="11182"/>
          <a:stretch/>
        </p:blipFill>
        <p:spPr>
          <a:xfrm>
            <a:off x="5078721" y="1693500"/>
            <a:ext cx="1690528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3"/>
          <p:cNvSpPr txBox="1"/>
          <p:nvPr/>
        </p:nvSpPr>
        <p:spPr>
          <a:xfrm>
            <a:off x="4871738" y="1156925"/>
            <a:ext cx="21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Regresión</a:t>
            </a:r>
            <a:endParaRPr b="1" sz="2400">
              <a:solidFill>
                <a:srgbClr val="009BDE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9BDE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2" name="Google Shape;372;p73"/>
          <p:cNvSpPr txBox="1"/>
          <p:nvPr/>
        </p:nvSpPr>
        <p:spPr>
          <a:xfrm>
            <a:off x="5078725" y="3221800"/>
            <a:ext cx="24228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La variable de salida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es un valor: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- Precio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- Cantidad</a:t>
            </a:r>
            <a:endParaRPr b="1"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8" name="Google Shape;378;p74"/>
          <p:cNvSpPr txBox="1"/>
          <p:nvPr/>
        </p:nvSpPr>
        <p:spPr>
          <a:xfrm>
            <a:off x="1279900" y="368950"/>
            <a:ext cx="2366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Machine Learning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9" name="Google Shape;379;p74"/>
          <p:cNvSpPr txBox="1"/>
          <p:nvPr/>
        </p:nvSpPr>
        <p:spPr>
          <a:xfrm>
            <a:off x="841500" y="1535600"/>
            <a:ext cx="3243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Aprendizaje Supervisado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0" name="Google Shape;380;p74"/>
          <p:cNvSpPr txBox="1"/>
          <p:nvPr/>
        </p:nvSpPr>
        <p:spPr>
          <a:xfrm>
            <a:off x="1431225" y="2702250"/>
            <a:ext cx="2063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81" name="Google Shape;381;p74"/>
          <p:cNvCxnSpPr/>
          <p:nvPr/>
        </p:nvCxnSpPr>
        <p:spPr>
          <a:xfrm>
            <a:off x="2463250" y="820775"/>
            <a:ext cx="0" cy="67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4"/>
          <p:cNvCxnSpPr/>
          <p:nvPr/>
        </p:nvCxnSpPr>
        <p:spPr>
          <a:xfrm>
            <a:off x="2463150" y="2096100"/>
            <a:ext cx="0" cy="619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74"/>
          <p:cNvSpPr txBox="1"/>
          <p:nvPr/>
        </p:nvSpPr>
        <p:spPr>
          <a:xfrm>
            <a:off x="4256500" y="2715600"/>
            <a:ext cx="33504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009BDE"/>
              </a:buClr>
              <a:buSzPts val="1600"/>
              <a:buFont typeface="Rubik"/>
              <a:buChar char="-"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Árbol de Decisión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Support Vector Machines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k-nearest neighbors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Random Forest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Perceptrón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etc…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84" name="Google Shape;384;p74"/>
          <p:cNvCxnSpPr>
            <a:stCxn id="380" idx="3"/>
          </p:cNvCxnSpPr>
          <p:nvPr/>
        </p:nvCxnSpPr>
        <p:spPr>
          <a:xfrm>
            <a:off x="3494925" y="2931300"/>
            <a:ext cx="6420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74"/>
          <p:cNvCxnSpPr/>
          <p:nvPr/>
        </p:nvCxnSpPr>
        <p:spPr>
          <a:xfrm>
            <a:off x="4136925" y="2789000"/>
            <a:ext cx="0" cy="207420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25" y="3339900"/>
            <a:ext cx="1780775" cy="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7" name="Google Shape;397;p76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8" name="Google Shape;398;p76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76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76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1" name="Google Shape;401;p76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02" name="Google Shape;402;p76"/>
          <p:cNvCxnSpPr>
            <a:stCxn id="397" idx="2"/>
            <a:endCxn id="398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76"/>
          <p:cNvCxnSpPr>
            <a:stCxn id="397" idx="2"/>
            <a:endCxn id="399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76"/>
          <p:cNvCxnSpPr>
            <a:stCxn id="399" idx="2"/>
            <a:endCxn id="400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76"/>
          <p:cNvCxnSpPr>
            <a:stCxn id="399" idx="2"/>
            <a:endCxn id="401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76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7" name="Google Shape;407;p76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76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Árboles de Decisión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6" name="Google Shape;416;p77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77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8" name="Google Shape;418;p77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21" name="Google Shape;421;p77"/>
          <p:cNvCxnSpPr>
            <a:stCxn id="416" idx="2"/>
            <a:endCxn id="417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7"/>
          <p:cNvCxnSpPr>
            <a:stCxn id="416" idx="2"/>
            <a:endCxn id="418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7"/>
          <p:cNvCxnSpPr>
            <a:stCxn id="418" idx="2"/>
            <a:endCxn id="419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77"/>
          <p:cNvCxnSpPr>
            <a:stCxn id="418" idx="2"/>
            <a:endCxn id="420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77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6" name="Google Shape;426;p77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7" name="Google Shape;427;p77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8" name="Google Shape;428;p77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9" name="Google Shape;429;p77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¿Por qué decimos que es Machine Learning?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0" name="Google Shape;430;p77"/>
          <p:cNvSpPr/>
          <p:nvPr/>
        </p:nvSpPr>
        <p:spPr>
          <a:xfrm>
            <a:off x="3424850" y="1119175"/>
            <a:ext cx="712200" cy="458100"/>
          </a:xfrm>
          <a:prstGeom prst="ellipse">
            <a:avLst/>
          </a:prstGeom>
          <a:noFill/>
          <a:ln cap="flat" cmpd="sng" w="28575">
            <a:solidFill>
              <a:srgbClr val="FC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7"/>
          <p:cNvSpPr txBox="1"/>
          <p:nvPr/>
        </p:nvSpPr>
        <p:spPr>
          <a:xfrm>
            <a:off x="5380575" y="1856775"/>
            <a:ext cx="34104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</a:t>
            </a:r>
            <a:r>
              <a:rPr b="1"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Machine Learning</a:t>
            </a:r>
            <a:r>
              <a:rPr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porque estos valores se eligen automáticamente al entrenar el modelo, a partir de los datos </a:t>
            </a:r>
            <a:r>
              <a:rPr b="1"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r>
              <a:rPr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b="1"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</a:t>
            </a:r>
            <a:r>
              <a:rPr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2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2" name="Google Shape;432;p77"/>
          <p:cNvSpPr/>
          <p:nvPr/>
        </p:nvSpPr>
        <p:spPr>
          <a:xfrm>
            <a:off x="2019475" y="2310750"/>
            <a:ext cx="712200" cy="458100"/>
          </a:xfrm>
          <a:prstGeom prst="ellipse">
            <a:avLst/>
          </a:prstGeom>
          <a:noFill/>
          <a:ln cap="flat" cmpd="sng" w="28575">
            <a:solidFill>
              <a:srgbClr val="FC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7"/>
          <p:cNvSpPr/>
          <p:nvPr/>
        </p:nvSpPr>
        <p:spPr>
          <a:xfrm>
            <a:off x="4154375" y="1264250"/>
            <a:ext cx="1409500" cy="652200"/>
          </a:xfrm>
          <a:custGeom>
            <a:rect b="b" l="l" r="r" t="t"/>
            <a:pathLst>
              <a:path extrusionOk="0" h="26088" w="56380">
                <a:moveTo>
                  <a:pt x="0" y="2843"/>
                </a:moveTo>
                <a:cubicBezTo>
                  <a:pt x="8754" y="457"/>
                  <a:pt x="18777" y="-1515"/>
                  <a:pt x="27201" y="1854"/>
                </a:cubicBezTo>
                <a:cubicBezTo>
                  <a:pt x="38940" y="6549"/>
                  <a:pt x="47440" y="17148"/>
                  <a:pt x="56380" y="26088"/>
                </a:cubicBezTo>
              </a:path>
            </a:pathLst>
          </a:custGeom>
          <a:noFill/>
          <a:ln cap="flat" cmpd="sng" w="19050">
            <a:solidFill>
              <a:srgbClr val="FCD3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4" name="Google Shape;434;p77"/>
          <p:cNvSpPr/>
          <p:nvPr/>
        </p:nvSpPr>
        <p:spPr>
          <a:xfrm>
            <a:off x="2596475" y="2732475"/>
            <a:ext cx="2783993" cy="500750"/>
          </a:xfrm>
          <a:custGeom>
            <a:rect b="b" l="l" r="r" t="t"/>
            <a:pathLst>
              <a:path extrusionOk="0" h="20030" w="114603">
                <a:moveTo>
                  <a:pt x="0" y="0"/>
                </a:moveTo>
                <a:cubicBezTo>
                  <a:pt x="15809" y="19765"/>
                  <a:pt x="48742" y="22559"/>
                  <a:pt x="73691" y="18299"/>
                </a:cubicBezTo>
                <a:cubicBezTo>
                  <a:pt x="84592" y="16438"/>
                  <a:pt x="95537" y="14764"/>
                  <a:pt x="106332" y="12365"/>
                </a:cubicBezTo>
                <a:cubicBezTo>
                  <a:pt x="109457" y="11671"/>
                  <a:pt x="115678" y="9787"/>
                  <a:pt x="114245" y="6924"/>
                </a:cubicBezTo>
              </a:path>
            </a:pathLst>
          </a:custGeom>
          <a:noFill/>
          <a:ln cap="flat" cmpd="sng" w="19050">
            <a:solidFill>
              <a:srgbClr val="FCD3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0" name="Google Shape;440;p78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1" name="Google Shape;441;p78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2" name="Google Shape;442;p78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78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45" name="Google Shape;445;p78"/>
          <p:cNvCxnSpPr>
            <a:stCxn id="440" idx="2"/>
            <a:endCxn id="441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78"/>
          <p:cNvCxnSpPr>
            <a:stCxn id="440" idx="2"/>
            <a:endCxn id="442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78"/>
          <p:cNvCxnSpPr>
            <a:stCxn id="442" idx="2"/>
            <a:endCxn id="443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78"/>
          <p:cNvCxnSpPr>
            <a:stCxn id="442" idx="2"/>
            <a:endCxn id="444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78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78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78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3" name="Google Shape;453;p78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¿Por qué decimos que es Machine Learning?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78"/>
          <p:cNvSpPr/>
          <p:nvPr/>
        </p:nvSpPr>
        <p:spPr>
          <a:xfrm>
            <a:off x="3424850" y="1119175"/>
            <a:ext cx="712200" cy="458100"/>
          </a:xfrm>
          <a:prstGeom prst="ellipse">
            <a:avLst/>
          </a:prstGeom>
          <a:noFill/>
          <a:ln cap="flat" cmpd="sng" w="28575">
            <a:solidFill>
              <a:srgbClr val="FC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8"/>
          <p:cNvSpPr txBox="1"/>
          <p:nvPr/>
        </p:nvSpPr>
        <p:spPr>
          <a:xfrm>
            <a:off x="5380575" y="1856775"/>
            <a:ext cx="34104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Hoy vamos a ver 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cómo 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que se eligen estos valores a partir de un proceso matemático.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6" name="Google Shape;456;p78"/>
          <p:cNvSpPr/>
          <p:nvPr/>
        </p:nvSpPr>
        <p:spPr>
          <a:xfrm>
            <a:off x="2019475" y="2310750"/>
            <a:ext cx="712200" cy="458100"/>
          </a:xfrm>
          <a:prstGeom prst="ellipse">
            <a:avLst/>
          </a:prstGeom>
          <a:noFill/>
          <a:ln cap="flat" cmpd="sng" w="28575">
            <a:solidFill>
              <a:srgbClr val="FCD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8"/>
          <p:cNvSpPr/>
          <p:nvPr/>
        </p:nvSpPr>
        <p:spPr>
          <a:xfrm>
            <a:off x="4154375" y="1264250"/>
            <a:ext cx="1409500" cy="652200"/>
          </a:xfrm>
          <a:custGeom>
            <a:rect b="b" l="l" r="r" t="t"/>
            <a:pathLst>
              <a:path extrusionOk="0" h="26088" w="56380">
                <a:moveTo>
                  <a:pt x="0" y="2843"/>
                </a:moveTo>
                <a:cubicBezTo>
                  <a:pt x="8754" y="457"/>
                  <a:pt x="18777" y="-1515"/>
                  <a:pt x="27201" y="1854"/>
                </a:cubicBezTo>
                <a:cubicBezTo>
                  <a:pt x="38940" y="6549"/>
                  <a:pt x="47440" y="17148"/>
                  <a:pt x="56380" y="26088"/>
                </a:cubicBezTo>
              </a:path>
            </a:pathLst>
          </a:custGeom>
          <a:noFill/>
          <a:ln cap="flat" cmpd="sng" w="19050">
            <a:solidFill>
              <a:srgbClr val="FCD3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58" name="Google Shape;458;p78"/>
          <p:cNvSpPr/>
          <p:nvPr/>
        </p:nvSpPr>
        <p:spPr>
          <a:xfrm>
            <a:off x="2596475" y="2732475"/>
            <a:ext cx="2783993" cy="500750"/>
          </a:xfrm>
          <a:custGeom>
            <a:rect b="b" l="l" r="r" t="t"/>
            <a:pathLst>
              <a:path extrusionOk="0" h="20030" w="114603">
                <a:moveTo>
                  <a:pt x="0" y="0"/>
                </a:moveTo>
                <a:cubicBezTo>
                  <a:pt x="15809" y="19765"/>
                  <a:pt x="48742" y="22559"/>
                  <a:pt x="73691" y="18299"/>
                </a:cubicBezTo>
                <a:cubicBezTo>
                  <a:pt x="84592" y="16438"/>
                  <a:pt x="95537" y="14764"/>
                  <a:pt x="106332" y="12365"/>
                </a:cubicBezTo>
                <a:cubicBezTo>
                  <a:pt x="109457" y="11671"/>
                  <a:pt x="115678" y="9787"/>
                  <a:pt x="114245" y="6924"/>
                </a:cubicBezTo>
              </a:path>
            </a:pathLst>
          </a:custGeom>
          <a:noFill/>
          <a:ln cap="flat" cmpd="sng" w="19050">
            <a:solidFill>
              <a:srgbClr val="FCD3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/>
          <p:nvPr/>
        </p:nvSpPr>
        <p:spPr>
          <a:xfrm>
            <a:off x="3633350" y="1090200"/>
            <a:ext cx="19692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5" name="Google Shape;465;p7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Flujo de trabajo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Scikit Learn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6" name="Google Shape;466;p79"/>
          <p:cNvSpPr txBox="1"/>
          <p:nvPr/>
        </p:nvSpPr>
        <p:spPr>
          <a:xfrm>
            <a:off x="3633350" y="1790425"/>
            <a:ext cx="2063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Training data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X e Y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7" name="Google Shape;467;p79"/>
          <p:cNvSpPr txBox="1"/>
          <p:nvPr/>
        </p:nvSpPr>
        <p:spPr>
          <a:xfrm>
            <a:off x="6606775" y="1790425"/>
            <a:ext cx="20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Entrada X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68" name="Google Shape;468;p79"/>
          <p:cNvSpPr txBox="1"/>
          <p:nvPr/>
        </p:nvSpPr>
        <p:spPr>
          <a:xfrm>
            <a:off x="3891638" y="1104925"/>
            <a:ext cx="154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Entrenamos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69" name="Google Shape;469;p79"/>
          <p:cNvSpPr/>
          <p:nvPr/>
        </p:nvSpPr>
        <p:spPr>
          <a:xfrm>
            <a:off x="6481725" y="1090200"/>
            <a:ext cx="23007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9"/>
          <p:cNvSpPr txBox="1"/>
          <p:nvPr/>
        </p:nvSpPr>
        <p:spPr>
          <a:xfrm>
            <a:off x="6600225" y="1104925"/>
            <a:ext cx="2063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Predecimos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71" name="Google Shape;471;p79"/>
          <p:cNvSpPr/>
          <p:nvPr/>
        </p:nvSpPr>
        <p:spPr>
          <a:xfrm>
            <a:off x="591650" y="1090200"/>
            <a:ext cx="20637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9"/>
          <p:cNvSpPr txBox="1"/>
          <p:nvPr/>
        </p:nvSpPr>
        <p:spPr>
          <a:xfrm>
            <a:off x="717525" y="1104925"/>
            <a:ext cx="179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Creamos</a:t>
            </a:r>
            <a:endParaRPr sz="24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73" name="Google Shape;473;p79"/>
          <p:cNvSpPr txBox="1"/>
          <p:nvPr/>
        </p:nvSpPr>
        <p:spPr>
          <a:xfrm>
            <a:off x="632325" y="1790425"/>
            <a:ext cx="1969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Selección de modelo y parámetros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74" name="Google Shape;474;p79"/>
          <p:cNvSpPr txBox="1"/>
          <p:nvPr/>
        </p:nvSpPr>
        <p:spPr>
          <a:xfrm>
            <a:off x="913475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5" name="Google Shape;475;p79"/>
          <p:cNvSpPr txBox="1"/>
          <p:nvPr/>
        </p:nvSpPr>
        <p:spPr>
          <a:xfrm>
            <a:off x="349425" y="4343000"/>
            <a:ext cx="3046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7020"/>
                </a:solidFill>
                <a:highlight>
                  <a:srgbClr val="F8F8F8"/>
                </a:highlight>
              </a:rPr>
              <a:t>from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</a:t>
            </a:r>
            <a:r>
              <a:rPr b="1" lang="es">
                <a:solidFill>
                  <a:srgbClr val="0E84B5"/>
                </a:solidFill>
                <a:highlight>
                  <a:srgbClr val="F8F8F8"/>
                </a:highlight>
              </a:rPr>
              <a:t>sklearn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</a:t>
            </a:r>
            <a:r>
              <a:rPr b="1" lang="es">
                <a:solidFill>
                  <a:srgbClr val="007020"/>
                </a:solidFill>
                <a:highlight>
                  <a:srgbClr val="F8F8F8"/>
                </a:highlight>
              </a:rPr>
              <a:t>import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tree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clf 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=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tree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DecisionTreeClassifier()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6" name="Google Shape;476;p79"/>
          <p:cNvSpPr txBox="1"/>
          <p:nvPr/>
        </p:nvSpPr>
        <p:spPr>
          <a:xfrm>
            <a:off x="3806675" y="43430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clf 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=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 clf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fit(X,Y)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7" name="Google Shape;477;p79"/>
          <p:cNvSpPr txBox="1"/>
          <p:nvPr/>
        </p:nvSpPr>
        <p:spPr>
          <a:xfrm>
            <a:off x="6481725" y="4343000"/>
            <a:ext cx="2419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Y_pred = clf</a:t>
            </a:r>
            <a:r>
              <a:rPr lang="es">
                <a:solidFill>
                  <a:srgbClr val="666666"/>
                </a:solidFill>
                <a:highlight>
                  <a:srgbClr val="F8F8F8"/>
                </a:highlight>
              </a:rPr>
              <a:t>.</a:t>
            </a:r>
            <a:r>
              <a:rPr lang="es">
                <a:solidFill>
                  <a:srgbClr val="222222"/>
                </a:solidFill>
                <a:highlight>
                  <a:srgbClr val="F8F8F8"/>
                </a:highlight>
              </a:rPr>
              <a:t>predict(X)</a:t>
            </a:r>
            <a:endParaRPr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8" name="Google Shape;478;p79"/>
          <p:cNvCxnSpPr>
            <a:stCxn id="471" idx="3"/>
            <a:endCxn id="463" idx="1"/>
          </p:cNvCxnSpPr>
          <p:nvPr/>
        </p:nvCxnSpPr>
        <p:spPr>
          <a:xfrm>
            <a:off x="2655350" y="1357800"/>
            <a:ext cx="97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9" name="Google Shape;479;p79"/>
          <p:cNvCxnSpPr>
            <a:stCxn id="463" idx="3"/>
            <a:endCxn id="469" idx="1"/>
          </p:cNvCxnSpPr>
          <p:nvPr/>
        </p:nvCxnSpPr>
        <p:spPr>
          <a:xfrm>
            <a:off x="5602550" y="1357800"/>
            <a:ext cx="879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0" name="Google Shape;480;p79"/>
          <p:cNvCxnSpPr/>
          <p:nvPr/>
        </p:nvCxnSpPr>
        <p:spPr>
          <a:xfrm flipH="1">
            <a:off x="1615725" y="2407775"/>
            <a:ext cx="1200" cy="4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1" name="Google Shape;481;p79"/>
          <p:cNvSpPr txBox="1"/>
          <p:nvPr/>
        </p:nvSpPr>
        <p:spPr>
          <a:xfrm>
            <a:off x="3963050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82" name="Google Shape;482;p79"/>
          <p:cNvCxnSpPr/>
          <p:nvPr/>
        </p:nvCxnSpPr>
        <p:spPr>
          <a:xfrm flipH="1">
            <a:off x="4665300" y="2407775"/>
            <a:ext cx="1200" cy="4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3" name="Google Shape;483;p79"/>
          <p:cNvSpPr txBox="1"/>
          <p:nvPr/>
        </p:nvSpPr>
        <p:spPr>
          <a:xfrm>
            <a:off x="6929925" y="2922650"/>
            <a:ext cx="14043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84" name="Google Shape;484;p79"/>
          <p:cNvCxnSpPr>
            <a:stCxn id="467" idx="2"/>
          </p:cNvCxnSpPr>
          <p:nvPr/>
        </p:nvCxnSpPr>
        <p:spPr>
          <a:xfrm flipH="1">
            <a:off x="7638025" y="2184025"/>
            <a:ext cx="600" cy="651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5" name="Google Shape;485;p79"/>
          <p:cNvSpPr txBox="1"/>
          <p:nvPr/>
        </p:nvSpPr>
        <p:spPr>
          <a:xfrm>
            <a:off x="6606775" y="3748850"/>
            <a:ext cx="206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Light"/>
                <a:ea typeface="Rubik Light"/>
                <a:cs typeface="Rubik Light"/>
                <a:sym typeface="Rubik Light"/>
              </a:rPr>
              <a:t>Salida Y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486" name="Google Shape;486;p79"/>
          <p:cNvCxnSpPr>
            <a:endCxn id="485" idx="0"/>
          </p:cNvCxnSpPr>
          <p:nvPr/>
        </p:nvCxnSpPr>
        <p:spPr>
          <a:xfrm>
            <a:off x="7638625" y="3467450"/>
            <a:ext cx="0" cy="281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 de Decisión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7" name="Google Shape;497;p81"/>
          <p:cNvSpPr txBox="1"/>
          <p:nvPr/>
        </p:nvSpPr>
        <p:spPr>
          <a:xfrm>
            <a:off x="629250" y="253075"/>
            <a:ext cx="826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 árbol de decisión “hace preguntas” y va clasificando de acuerdo a las respuestas. 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8" name="Google Shape;498;p81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9" name="Google Shape;499;p81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0" name="Google Shape;500;p81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1" name="Google Shape;501;p81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2" name="Google Shape;502;p81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03" name="Google Shape;503;p81"/>
          <p:cNvCxnSpPr>
            <a:stCxn id="498" idx="2"/>
            <a:endCxn id="499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81"/>
          <p:cNvCxnSpPr>
            <a:stCxn id="498" idx="2"/>
            <a:endCxn id="500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81"/>
          <p:cNvCxnSpPr>
            <a:stCxn id="500" idx="2"/>
            <a:endCxn id="501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81"/>
          <p:cNvCxnSpPr>
            <a:stCxn id="500" idx="2"/>
            <a:endCxn id="502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81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8" name="Google Shape;508;p81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9" name="Google Shape;509;p81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81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6" name="Google Shape;516;p82"/>
          <p:cNvSpPr txBox="1"/>
          <p:nvPr/>
        </p:nvSpPr>
        <p:spPr>
          <a:xfrm>
            <a:off x="629250" y="253075"/>
            <a:ext cx="8091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 árbol de decisión “hace preguntas” y va clasificando de acuerdo a las respuestas. 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8" name="Google Shape;518;p82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0" name="Google Shape;520;p82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p82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22" name="Google Shape;522;p82"/>
          <p:cNvCxnSpPr>
            <a:stCxn id="517" idx="2"/>
            <a:endCxn id="518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17" idx="2"/>
            <a:endCxn id="519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82"/>
          <p:cNvCxnSpPr>
            <a:stCxn id="519" idx="2"/>
            <a:endCxn id="520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82"/>
          <p:cNvCxnSpPr>
            <a:stCxn id="519" idx="2"/>
            <a:endCxn id="521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82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7" name="Google Shape;527;p82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82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9" name="Google Shape;529;p82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0" name="Google Shape;530;p82"/>
          <p:cNvSpPr txBox="1"/>
          <p:nvPr/>
        </p:nvSpPr>
        <p:spPr>
          <a:xfrm>
            <a:off x="5051175" y="1082850"/>
            <a:ext cx="39021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¿Cómo decide qué preguntar?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629250" y="253075"/>
            <a:ext cx="8091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 árbol de decisión “hace preguntas” y va clasificando de acuerdo a las respuestas. 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7" name="Google Shape;537;p83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8" name="Google Shape;538;p83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9" name="Google Shape;539;p83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0" name="Google Shape;540;p83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1" name="Google Shape;541;p83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42" name="Google Shape;542;p83"/>
          <p:cNvCxnSpPr>
            <a:stCxn id="537" idx="2"/>
            <a:endCxn id="538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83"/>
          <p:cNvCxnSpPr>
            <a:stCxn id="537" idx="2"/>
            <a:endCxn id="539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83"/>
          <p:cNvCxnSpPr>
            <a:stCxn id="539" idx="2"/>
            <a:endCxn id="540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83"/>
          <p:cNvCxnSpPr>
            <a:stCxn id="539" idx="2"/>
            <a:endCxn id="541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83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7" name="Google Shape;547;p83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9" name="Google Shape;549;p83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0" name="Google Shape;550;p83"/>
          <p:cNvSpPr txBox="1"/>
          <p:nvPr/>
        </p:nvSpPr>
        <p:spPr>
          <a:xfrm>
            <a:off x="5051175" y="1082850"/>
            <a:ext cx="39021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¿Cómo decide qué preguntar?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Impureza Gini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Entropía/Ganancia de información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Son cálculos que se hacen sobre los datos q</a:t>
            </a:r>
            <a:r>
              <a:rPr lang="es" sz="1600">
                <a:latin typeface="Rubik"/>
                <a:ea typeface="Rubik"/>
                <a:cs typeface="Rubik"/>
                <a:sym typeface="Rubik"/>
              </a:rPr>
              <a:t>ue ayudan a descubrir cuán bueno es un feature para separar las instancias por sus etiquetas</a:t>
            </a:r>
            <a:r>
              <a:rPr lang="es" sz="1600">
                <a:latin typeface="Rubik"/>
                <a:ea typeface="Rubik"/>
                <a:cs typeface="Rubik"/>
                <a:sym typeface="Rubik"/>
              </a:rPr>
              <a:t>.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6" name="Google Shape;556;p84"/>
          <p:cNvSpPr txBox="1"/>
          <p:nvPr/>
        </p:nvSpPr>
        <p:spPr>
          <a:xfrm>
            <a:off x="629250" y="253075"/>
            <a:ext cx="809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 árbol de decisión “hace preguntas” y va clasificando de acuerdo a las respuestas. 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7" name="Google Shape;557;p84"/>
          <p:cNvSpPr txBox="1"/>
          <p:nvPr/>
        </p:nvSpPr>
        <p:spPr>
          <a:xfrm>
            <a:off x="1956050" y="1114300"/>
            <a:ext cx="22992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Wingspan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8" name="Google Shape;558;p84"/>
          <p:cNvSpPr txBox="1"/>
          <p:nvPr/>
        </p:nvSpPr>
        <p:spPr>
          <a:xfrm>
            <a:off x="3229575" y="2310725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9" name="Google Shape;559;p84"/>
          <p:cNvSpPr txBox="1"/>
          <p:nvPr/>
        </p:nvSpPr>
        <p:spPr>
          <a:xfrm>
            <a:off x="1036975" y="2310725"/>
            <a:ext cx="1787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Mass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84"/>
          <p:cNvSpPr txBox="1"/>
          <p:nvPr/>
        </p:nvSpPr>
        <p:spPr>
          <a:xfrm>
            <a:off x="2586650" y="3577200"/>
            <a:ext cx="1488000" cy="4581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Luna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477350" y="3577200"/>
            <a:ext cx="1707300" cy="4581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Emperor Moth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62" name="Google Shape;562;p84"/>
          <p:cNvCxnSpPr>
            <a:stCxn id="557" idx="2"/>
            <a:endCxn id="558" idx="0"/>
          </p:cNvCxnSpPr>
          <p:nvPr/>
        </p:nvCxnSpPr>
        <p:spPr>
          <a:xfrm>
            <a:off x="3105650" y="1572400"/>
            <a:ext cx="8679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84"/>
          <p:cNvCxnSpPr>
            <a:stCxn id="557" idx="2"/>
            <a:endCxn id="559" idx="0"/>
          </p:cNvCxnSpPr>
          <p:nvPr/>
        </p:nvCxnSpPr>
        <p:spPr>
          <a:xfrm flipH="1">
            <a:off x="1930550" y="157240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84"/>
          <p:cNvCxnSpPr>
            <a:stCxn id="559" idx="2"/>
            <a:endCxn id="560" idx="0"/>
          </p:cNvCxnSpPr>
          <p:nvPr/>
        </p:nvCxnSpPr>
        <p:spPr>
          <a:xfrm>
            <a:off x="1930525" y="2768825"/>
            <a:ext cx="1400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84"/>
          <p:cNvCxnSpPr>
            <a:stCxn id="559" idx="2"/>
            <a:endCxn id="561" idx="0"/>
          </p:cNvCxnSpPr>
          <p:nvPr/>
        </p:nvCxnSpPr>
        <p:spPr>
          <a:xfrm flipH="1">
            <a:off x="1331125" y="2768825"/>
            <a:ext cx="5994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4"/>
          <p:cNvSpPr txBox="1"/>
          <p:nvPr/>
        </p:nvSpPr>
        <p:spPr>
          <a:xfrm>
            <a:off x="3520375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1803650" y="172305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84"/>
          <p:cNvSpPr txBox="1"/>
          <p:nvPr/>
        </p:nvSpPr>
        <p:spPr>
          <a:xfrm>
            <a:off x="2666938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9" name="Google Shape;569;p84"/>
          <p:cNvSpPr txBox="1"/>
          <p:nvPr/>
        </p:nvSpPr>
        <p:spPr>
          <a:xfrm>
            <a:off x="1178813" y="29439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0" name="Google Shape;570;p84"/>
          <p:cNvSpPr txBox="1"/>
          <p:nvPr/>
        </p:nvSpPr>
        <p:spPr>
          <a:xfrm>
            <a:off x="5051175" y="1082850"/>
            <a:ext cx="39021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¿Cómo decide qué preguntar?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b="1" lang="es" sz="1600">
                <a:latin typeface="Rubik"/>
                <a:ea typeface="Rubik"/>
                <a:cs typeface="Rubik"/>
                <a:sym typeface="Rubik"/>
              </a:rPr>
              <a:t>Impureza Gini</a:t>
            </a:r>
            <a:endParaRPr b="1" sz="16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AutoNum type="arabicPeriod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Entropía/Ganancia de información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Son cálculos que se hacen sobre los datos que ayudan a descubrir cuán bueno es un feature para separar las instancias por sus etiquetas.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</a:rPr>
              <a:t>Impureza Gini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576" name="Google Shape;576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908000" y="1037550"/>
            <a:ext cx="37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Supongamos que tenemos este dataset para el ejemplo  de las polillas del video (muy simplificado).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¿Cuál será un mejor atributo para “preguntar”?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Pero… ¿qué es un mejor atributo?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Intuitivamente, un mejor atributo será el que separe </a:t>
            </a:r>
            <a:r>
              <a:rPr lang="es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“mejor”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las clases.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78" name="Google Shape;578;p85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</a:t>
                      </a: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9" name="Google Shape;579;p85"/>
          <p:cNvSpPr txBox="1"/>
          <p:nvPr/>
        </p:nvSpPr>
        <p:spPr>
          <a:xfrm>
            <a:off x="2159025" y="3747500"/>
            <a:ext cx="2412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ubik"/>
                <a:ea typeface="Rubik"/>
                <a:cs typeface="Rubik"/>
                <a:sym typeface="Rubik"/>
              </a:rPr>
              <a:t>que las muestras obtenidas sean lo más “puras” posibles. Es decir, tengan instancias de una sola de las clases.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0" name="Google Shape;580;p85"/>
          <p:cNvCxnSpPr/>
          <p:nvPr/>
        </p:nvCxnSpPr>
        <p:spPr>
          <a:xfrm>
            <a:off x="2116675" y="3613550"/>
            <a:ext cx="0" cy="11007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6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1446D"/>
                </a:solidFill>
              </a:rPr>
              <a:t>Impureza Gini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586" name="Google Shape;586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7" name="Google Shape;587;p86"/>
          <p:cNvSpPr txBox="1"/>
          <p:nvPr/>
        </p:nvSpPr>
        <p:spPr>
          <a:xfrm>
            <a:off x="908000" y="1037550"/>
            <a:ext cx="37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A simple vista, es muy difícil determinar cuál atributo es mejor para separar clases, y eso que sólo tenemos diez instancias, dos atributos y solamente dos valores por atributo.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Para hacerlo eficientemente, necesitamos </a:t>
            </a:r>
            <a:r>
              <a:rPr lang="es">
                <a:solidFill>
                  <a:srgbClr val="FFFFFF"/>
                </a:solidFill>
                <a:highlight>
                  <a:srgbClr val="E1446D"/>
                </a:highlight>
                <a:latin typeface="Rubik"/>
                <a:ea typeface="Rubik"/>
                <a:cs typeface="Rubik"/>
                <a:sym typeface="Rubik"/>
              </a:rPr>
              <a:t>algún estadístico que cuantifique la pureza de las muestras.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Para eso existe la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 Impureza Gini.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88" name="Google Shape;588;p86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594" name="Google Shape;594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cual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596" name="Google Shape;596;p87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7" name="Google Shape;597;p87"/>
          <p:cNvSpPr txBox="1"/>
          <p:nvPr/>
        </p:nvSpPr>
        <p:spPr>
          <a:xfrm>
            <a:off x="1230425" y="2172775"/>
            <a:ext cx="281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603" name="Google Shape;60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4" name="Google Shape;604;p88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cual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05" name="Google Shape;605;p88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6" name="Google Shape;606;p88"/>
          <p:cNvSpPr txBox="1"/>
          <p:nvPr/>
        </p:nvSpPr>
        <p:spPr>
          <a:xfrm>
            <a:off x="1230425" y="2172775"/>
            <a:ext cx="281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07" name="Google Shape;607;p88"/>
          <p:cNvCxnSpPr>
            <a:stCxn id="606" idx="2"/>
            <a:endCxn id="608" idx="0"/>
          </p:cNvCxnSpPr>
          <p:nvPr/>
        </p:nvCxnSpPr>
        <p:spPr>
          <a:xfrm flipH="1">
            <a:off x="1733675" y="2630875"/>
            <a:ext cx="901800" cy="93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636013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8" name="Google Shape;608;p88"/>
          <p:cNvSpPr txBox="1"/>
          <p:nvPr/>
        </p:nvSpPr>
        <p:spPr>
          <a:xfrm>
            <a:off x="731675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615" name="Google Shape;61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6" name="Google Shape;616;p89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cual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17" name="Google Shape;617;p89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8" name="Google Shape;618;p89"/>
          <p:cNvSpPr txBox="1"/>
          <p:nvPr/>
        </p:nvSpPr>
        <p:spPr>
          <a:xfrm>
            <a:off x="1230425" y="2172775"/>
            <a:ext cx="281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19" name="Google Shape;619;p89"/>
          <p:cNvCxnSpPr>
            <a:stCxn id="618" idx="2"/>
          </p:cNvCxnSpPr>
          <p:nvPr/>
        </p:nvCxnSpPr>
        <p:spPr>
          <a:xfrm>
            <a:off x="2635475" y="2630875"/>
            <a:ext cx="878100" cy="861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89"/>
          <p:cNvCxnSpPr>
            <a:stCxn id="618" idx="2"/>
            <a:endCxn id="621" idx="0"/>
          </p:cNvCxnSpPr>
          <p:nvPr/>
        </p:nvCxnSpPr>
        <p:spPr>
          <a:xfrm flipH="1">
            <a:off x="1733675" y="2630875"/>
            <a:ext cx="901800" cy="93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89"/>
          <p:cNvSpPr txBox="1"/>
          <p:nvPr/>
        </p:nvSpPr>
        <p:spPr>
          <a:xfrm>
            <a:off x="3124138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3" name="Google Shape;623;p89"/>
          <p:cNvSpPr txBox="1"/>
          <p:nvPr/>
        </p:nvSpPr>
        <p:spPr>
          <a:xfrm>
            <a:off x="1636013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1" name="Google Shape;621;p89"/>
          <p:cNvSpPr txBox="1"/>
          <p:nvPr/>
        </p:nvSpPr>
        <p:spPr>
          <a:xfrm>
            <a:off x="731675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4" name="Google Shape;624;p89"/>
          <p:cNvSpPr txBox="1"/>
          <p:nvPr/>
        </p:nvSpPr>
        <p:spPr>
          <a:xfrm>
            <a:off x="3026600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79" name="Google Shape;279;p63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Machine Learning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Árboles de Decisión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Evaluación de Modelos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0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630" name="Google Shape;63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1" name="Google Shape;631;p90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cual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32" name="Google Shape;632;p90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3" name="Google Shape;633;p90"/>
          <p:cNvSpPr txBox="1"/>
          <p:nvPr/>
        </p:nvSpPr>
        <p:spPr>
          <a:xfrm>
            <a:off x="1005425" y="2172775"/>
            <a:ext cx="326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639" name="Google Shape;63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0" name="Google Shape;640;p91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cual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41" name="Google Shape;641;p91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009BD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b="1" sz="1000">
                        <a:solidFill>
                          <a:srgbClr val="009BDE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2" name="Google Shape;642;p91"/>
          <p:cNvSpPr txBox="1"/>
          <p:nvPr/>
        </p:nvSpPr>
        <p:spPr>
          <a:xfrm>
            <a:off x="1005425" y="2172775"/>
            <a:ext cx="326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43" name="Google Shape;643;p91"/>
          <p:cNvCxnSpPr>
            <a:stCxn id="642" idx="2"/>
            <a:endCxn id="644" idx="0"/>
          </p:cNvCxnSpPr>
          <p:nvPr/>
        </p:nvCxnSpPr>
        <p:spPr>
          <a:xfrm flipH="1">
            <a:off x="1733675" y="2630875"/>
            <a:ext cx="901800" cy="93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91"/>
          <p:cNvSpPr txBox="1"/>
          <p:nvPr/>
        </p:nvSpPr>
        <p:spPr>
          <a:xfrm>
            <a:off x="1636013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4" name="Google Shape;644;p91"/>
          <p:cNvSpPr txBox="1"/>
          <p:nvPr/>
        </p:nvSpPr>
        <p:spPr>
          <a:xfrm>
            <a:off x="731675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2"/>
          <p:cNvSpPr txBox="1"/>
          <p:nvPr>
            <p:ph idx="4294967295" type="title"/>
          </p:nvPr>
        </p:nvSpPr>
        <p:spPr>
          <a:xfrm>
            <a:off x="908000" y="291325"/>
            <a:ext cx="6241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Impureza Gini: </a:t>
            </a:r>
            <a:r>
              <a:rPr lang="es" sz="3000">
                <a:solidFill>
                  <a:srgbClr val="E1446D"/>
                </a:solidFill>
              </a:rPr>
              <a:t>¿Cómo funciona?</a:t>
            </a:r>
            <a:endParaRPr sz="3000">
              <a:solidFill>
                <a:srgbClr val="E1446D"/>
              </a:solidFill>
            </a:endParaRPr>
          </a:p>
        </p:txBody>
      </p:sp>
      <p:sp>
        <p:nvSpPr>
          <p:cNvPr id="651" name="Google Shape;651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2" name="Google Shape;652;p92"/>
          <p:cNvSpPr txBox="1"/>
          <p:nvPr/>
        </p:nvSpPr>
        <p:spPr>
          <a:xfrm>
            <a:off x="908000" y="1037550"/>
            <a:ext cx="3780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Probemos construyendo una </a:t>
            </a:r>
            <a:r>
              <a:rPr i="1" lang="es">
                <a:latin typeface="Rubik"/>
                <a:ea typeface="Rubik"/>
                <a:cs typeface="Rubik"/>
                <a:sym typeface="Rubik"/>
              </a:rPr>
              <a:t>pregunta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por cada feature y veamos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cual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deja mejor separadas las instancias.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53" name="Google Shape;653;p92"/>
          <p:cNvGraphicFramePr/>
          <p:nvPr/>
        </p:nvGraphicFramePr>
        <p:xfrm>
          <a:off x="5027225" y="95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{11AA2FBC-48FD-4AE5-B753-369FC3233A47}</a:tableStyleId>
              </a:tblPr>
              <a:tblGrid>
                <a:gridCol w="1239975"/>
                <a:gridCol w="1239975"/>
                <a:gridCol w="1239975"/>
              </a:tblGrid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Masa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Envergadura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Tipo de polilla</a:t>
                      </a:r>
                      <a:endParaRPr b="1"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5500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Mayor a 45 mm</a:t>
                      </a:r>
                      <a:endParaRPr b="1" sz="1000">
                        <a:solidFill>
                          <a:srgbClr val="5500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Luna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  <a:tr h="29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0.75 gr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Menor a 45 mm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ubik"/>
                          <a:ea typeface="Rubik"/>
                          <a:cs typeface="Rubik"/>
                          <a:sym typeface="Rubik"/>
                        </a:rPr>
                        <a:t>Emperor Moth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4" name="Google Shape;654;p92"/>
          <p:cNvSpPr txBox="1"/>
          <p:nvPr/>
        </p:nvSpPr>
        <p:spPr>
          <a:xfrm>
            <a:off x="1005425" y="2172775"/>
            <a:ext cx="32601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55" name="Google Shape;655;p92"/>
          <p:cNvCxnSpPr>
            <a:stCxn id="654" idx="2"/>
          </p:cNvCxnSpPr>
          <p:nvPr/>
        </p:nvCxnSpPr>
        <p:spPr>
          <a:xfrm>
            <a:off x="2635475" y="2630875"/>
            <a:ext cx="878100" cy="861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92"/>
          <p:cNvCxnSpPr>
            <a:stCxn id="654" idx="2"/>
            <a:endCxn id="657" idx="0"/>
          </p:cNvCxnSpPr>
          <p:nvPr/>
        </p:nvCxnSpPr>
        <p:spPr>
          <a:xfrm flipH="1">
            <a:off x="1733675" y="2630875"/>
            <a:ext cx="901800" cy="93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8" name="Google Shape;658;p92"/>
          <p:cNvSpPr txBox="1"/>
          <p:nvPr/>
        </p:nvSpPr>
        <p:spPr>
          <a:xfrm>
            <a:off x="3124138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9" name="Google Shape;659;p92"/>
          <p:cNvSpPr txBox="1"/>
          <p:nvPr/>
        </p:nvSpPr>
        <p:spPr>
          <a:xfrm>
            <a:off x="1636013" y="27915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92"/>
          <p:cNvSpPr txBox="1"/>
          <p:nvPr/>
        </p:nvSpPr>
        <p:spPr>
          <a:xfrm>
            <a:off x="731675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92"/>
          <p:cNvSpPr txBox="1"/>
          <p:nvPr/>
        </p:nvSpPr>
        <p:spPr>
          <a:xfrm>
            <a:off x="3026600" y="356657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5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666" name="Google Shape;66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7" name="Google Shape;667;p93"/>
          <p:cNvSpPr txBox="1"/>
          <p:nvPr/>
        </p:nvSpPr>
        <p:spPr>
          <a:xfrm>
            <a:off x="727650" y="1394463"/>
            <a:ext cx="7808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¿Cuál de las dos preguntas </a:t>
            </a:r>
            <a:r>
              <a:rPr i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separó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mejor las clases?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8" name="Google Shape;668;p93"/>
          <p:cNvSpPr txBox="1"/>
          <p:nvPr/>
        </p:nvSpPr>
        <p:spPr>
          <a:xfrm>
            <a:off x="5089900" y="23740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9" name="Google Shape;669;p93"/>
          <p:cNvCxnSpPr>
            <a:stCxn id="668" idx="2"/>
          </p:cNvCxnSpPr>
          <p:nvPr/>
        </p:nvCxnSpPr>
        <p:spPr>
          <a:xfrm>
            <a:off x="6673300" y="28321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93"/>
          <p:cNvCxnSpPr>
            <a:stCxn id="668" idx="2"/>
            <a:endCxn id="671" idx="0"/>
          </p:cNvCxnSpPr>
          <p:nvPr/>
        </p:nvCxnSpPr>
        <p:spPr>
          <a:xfrm flipH="1">
            <a:off x="5498200" y="28321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93"/>
          <p:cNvSpPr txBox="1"/>
          <p:nvPr/>
        </p:nvSpPr>
        <p:spPr>
          <a:xfrm>
            <a:off x="7513225" y="2996663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3" name="Google Shape;673;p93"/>
          <p:cNvSpPr txBox="1"/>
          <p:nvPr/>
        </p:nvSpPr>
        <p:spPr>
          <a:xfrm>
            <a:off x="6917625" y="36319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5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4" name="Google Shape;674;p93"/>
          <p:cNvSpPr txBox="1"/>
          <p:nvPr/>
        </p:nvSpPr>
        <p:spPr>
          <a:xfrm>
            <a:off x="5120313" y="3023700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5" name="Google Shape;675;p93"/>
          <p:cNvSpPr txBox="1"/>
          <p:nvPr/>
        </p:nvSpPr>
        <p:spPr>
          <a:xfrm>
            <a:off x="4818225" y="36319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6" name="Google Shape;676;p93"/>
          <p:cNvSpPr txBox="1"/>
          <p:nvPr/>
        </p:nvSpPr>
        <p:spPr>
          <a:xfrm>
            <a:off x="746500" y="23740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7" name="Google Shape;677;p93"/>
          <p:cNvCxnSpPr>
            <a:stCxn id="676" idx="2"/>
          </p:cNvCxnSpPr>
          <p:nvPr/>
        </p:nvCxnSpPr>
        <p:spPr>
          <a:xfrm>
            <a:off x="2329900" y="28321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93"/>
          <p:cNvCxnSpPr>
            <a:stCxn id="676" idx="2"/>
          </p:cNvCxnSpPr>
          <p:nvPr/>
        </p:nvCxnSpPr>
        <p:spPr>
          <a:xfrm flipH="1">
            <a:off x="1154800" y="28321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93"/>
          <p:cNvSpPr txBox="1"/>
          <p:nvPr/>
        </p:nvSpPr>
        <p:spPr>
          <a:xfrm>
            <a:off x="1154788" y="29722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0" name="Google Shape;680;p93"/>
          <p:cNvSpPr txBox="1"/>
          <p:nvPr/>
        </p:nvSpPr>
        <p:spPr>
          <a:xfrm>
            <a:off x="288225" y="36319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1" name="Google Shape;681;p93"/>
          <p:cNvSpPr txBox="1"/>
          <p:nvPr/>
        </p:nvSpPr>
        <p:spPr>
          <a:xfrm>
            <a:off x="3088725" y="30236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2" name="Google Shape;682;p93"/>
          <p:cNvSpPr txBox="1"/>
          <p:nvPr/>
        </p:nvSpPr>
        <p:spPr>
          <a:xfrm>
            <a:off x="2498025" y="36319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688" name="Google Shape;688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9" name="Google Shape;689;p94"/>
          <p:cNvSpPr txBox="1"/>
          <p:nvPr/>
        </p:nvSpPr>
        <p:spPr>
          <a:xfrm>
            <a:off x="2606575" y="587675"/>
            <a:ext cx="50265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Tratemos de cuantificarlo...</a:t>
            </a:r>
            <a:endParaRPr sz="4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695" name="Google Shape;695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6" name="Google Shape;696;p95"/>
          <p:cNvSpPr txBox="1"/>
          <p:nvPr/>
        </p:nvSpPr>
        <p:spPr>
          <a:xfrm>
            <a:off x="2465350" y="587675"/>
            <a:ext cx="61857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Elegimos el atributo con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mayor reducción de impureza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(Ganancia Gini).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consideramos que las instancias ya están clasificadas suficientemente bien, FIN. Si no, seguimos construyendo el árbol de forma iterativa, tomando como muestra inicial la muestra de cada hoja y realizando los pasos 1 - 4.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02" name="Google Shape;702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3" name="Google Shape;703;p96"/>
          <p:cNvSpPr txBox="1"/>
          <p:nvPr/>
        </p:nvSpPr>
        <p:spPr>
          <a:xfrm>
            <a:off x="2465350" y="587675"/>
            <a:ext cx="6185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4" name="Google Shape;704;p96"/>
          <p:cNvSpPr txBox="1"/>
          <p:nvPr/>
        </p:nvSpPr>
        <p:spPr>
          <a:xfrm>
            <a:off x="2677450" y="1271225"/>
            <a:ext cx="61857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(proporción de Luna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(proporción de Emperor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10" name="Google Shape;710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1" name="Google Shape;711;p97"/>
          <p:cNvSpPr txBox="1"/>
          <p:nvPr/>
        </p:nvSpPr>
        <p:spPr>
          <a:xfrm>
            <a:off x="2465350" y="587675"/>
            <a:ext cx="6185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2" name="Google Shape;712;p97"/>
          <p:cNvSpPr txBox="1"/>
          <p:nvPr/>
        </p:nvSpPr>
        <p:spPr>
          <a:xfrm>
            <a:off x="2677450" y="1271225"/>
            <a:ext cx="63753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(proporción de Luna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(proporción de Emperor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Como son diez instancias, (6 Luna Moth y 4 Emperor Moth), entonces: 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(6/10)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(4/10)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0.48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8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18" name="Google Shape;71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9" name="Google Shape;719;p98"/>
          <p:cNvSpPr txBox="1"/>
          <p:nvPr/>
        </p:nvSpPr>
        <p:spPr>
          <a:xfrm>
            <a:off x="2465350" y="587675"/>
            <a:ext cx="6185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0" name="Google Shape;720;p98"/>
          <p:cNvSpPr txBox="1"/>
          <p:nvPr/>
        </p:nvSpPr>
        <p:spPr>
          <a:xfrm>
            <a:off x="2677450" y="1271225"/>
            <a:ext cx="63738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(proporción de Luna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(proporción de Emperor Moth)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Como son diez instancias, (6 Luna Moth y 4 Emperor Moth), entonces: 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</a:t>
            </a:r>
            <a:r>
              <a:rPr baseline="-25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1 - (6/10)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(4/10)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0.48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*Si la muestra tiene solamente miembros de una clase, entonces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	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	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 = 1 - (proporción única clase)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0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*y si tiene mitad y mitad: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Gini = 1 - (1/2)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- (1/2)</a:t>
            </a:r>
            <a:r>
              <a:rPr baseline="30000"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= 0.5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9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9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27" name="Google Shape;72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8" name="Google Shape;728;p99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9" name="Google Shape;729;p99"/>
          <p:cNvSpPr txBox="1"/>
          <p:nvPr/>
        </p:nvSpPr>
        <p:spPr>
          <a:xfrm>
            <a:off x="4099300" y="17644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30" name="Google Shape;730;p99"/>
          <p:cNvCxnSpPr>
            <a:stCxn id="729" idx="2"/>
          </p:cNvCxnSpPr>
          <p:nvPr/>
        </p:nvCxnSpPr>
        <p:spPr>
          <a:xfrm flipH="1">
            <a:off x="4507600" y="22225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99"/>
          <p:cNvSpPr txBox="1"/>
          <p:nvPr/>
        </p:nvSpPr>
        <p:spPr>
          <a:xfrm>
            <a:off x="4507588" y="23626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2" name="Google Shape;732;p99"/>
          <p:cNvSpPr txBox="1"/>
          <p:nvPr/>
        </p:nvSpPr>
        <p:spPr>
          <a:xfrm>
            <a:off x="36410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3" name="Google Shape;733;p99"/>
          <p:cNvSpPr txBox="1"/>
          <p:nvPr/>
        </p:nvSpPr>
        <p:spPr>
          <a:xfrm>
            <a:off x="3545275" y="3634900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0.4898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0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40" name="Google Shape;740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1" name="Google Shape;741;p100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2" name="Google Shape;742;p100"/>
          <p:cNvSpPr txBox="1"/>
          <p:nvPr/>
        </p:nvSpPr>
        <p:spPr>
          <a:xfrm>
            <a:off x="4099300" y="17644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43" name="Google Shape;743;p100"/>
          <p:cNvCxnSpPr>
            <a:stCxn id="742" idx="2"/>
          </p:cNvCxnSpPr>
          <p:nvPr/>
        </p:nvCxnSpPr>
        <p:spPr>
          <a:xfrm>
            <a:off x="5682700" y="22225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100"/>
          <p:cNvCxnSpPr>
            <a:stCxn id="742" idx="2"/>
          </p:cNvCxnSpPr>
          <p:nvPr/>
        </p:nvCxnSpPr>
        <p:spPr>
          <a:xfrm flipH="1">
            <a:off x="4507600" y="22225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100"/>
          <p:cNvSpPr txBox="1"/>
          <p:nvPr/>
        </p:nvSpPr>
        <p:spPr>
          <a:xfrm>
            <a:off x="4507588" y="23626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6" name="Google Shape;746;p100"/>
          <p:cNvSpPr txBox="1"/>
          <p:nvPr/>
        </p:nvSpPr>
        <p:spPr>
          <a:xfrm>
            <a:off x="36410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100"/>
          <p:cNvSpPr txBox="1"/>
          <p:nvPr/>
        </p:nvSpPr>
        <p:spPr>
          <a:xfrm>
            <a:off x="6441525" y="24140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8" name="Google Shape;748;p100"/>
          <p:cNvSpPr txBox="1"/>
          <p:nvPr/>
        </p:nvSpPr>
        <p:spPr>
          <a:xfrm>
            <a:off x="58508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9" name="Google Shape;749;p100"/>
          <p:cNvSpPr txBox="1"/>
          <p:nvPr/>
        </p:nvSpPr>
        <p:spPr>
          <a:xfrm>
            <a:off x="3545275" y="3634900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0.4898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0" name="Google Shape;750;p100"/>
          <p:cNvSpPr txBox="1"/>
          <p:nvPr/>
        </p:nvSpPr>
        <p:spPr>
          <a:xfrm>
            <a:off x="5678875" y="3634900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(3/3)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1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0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57" name="Google Shape;757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8" name="Google Shape;758;p101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9" name="Google Shape;759;p101"/>
          <p:cNvSpPr txBox="1"/>
          <p:nvPr/>
        </p:nvSpPr>
        <p:spPr>
          <a:xfrm>
            <a:off x="4099300" y="1764425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Masa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0.75 gr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60" name="Google Shape;760;p101"/>
          <p:cNvCxnSpPr>
            <a:stCxn id="759" idx="2"/>
          </p:cNvCxnSpPr>
          <p:nvPr/>
        </p:nvCxnSpPr>
        <p:spPr>
          <a:xfrm>
            <a:off x="5682700" y="2222525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101"/>
          <p:cNvCxnSpPr>
            <a:stCxn id="759" idx="2"/>
          </p:cNvCxnSpPr>
          <p:nvPr/>
        </p:nvCxnSpPr>
        <p:spPr>
          <a:xfrm flipH="1">
            <a:off x="4507600" y="2222525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101"/>
          <p:cNvSpPr txBox="1"/>
          <p:nvPr/>
        </p:nvSpPr>
        <p:spPr>
          <a:xfrm>
            <a:off x="4507588" y="23626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3" name="Google Shape;763;p101"/>
          <p:cNvSpPr txBox="1"/>
          <p:nvPr/>
        </p:nvSpPr>
        <p:spPr>
          <a:xfrm>
            <a:off x="36410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6441525" y="24140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5" name="Google Shape;765;p101"/>
          <p:cNvSpPr txBox="1"/>
          <p:nvPr/>
        </p:nvSpPr>
        <p:spPr>
          <a:xfrm>
            <a:off x="5850825" y="3022325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3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6" name="Google Shape;766;p101"/>
          <p:cNvSpPr txBox="1"/>
          <p:nvPr/>
        </p:nvSpPr>
        <p:spPr>
          <a:xfrm>
            <a:off x="3545275" y="3634900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(4/7)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0.4898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101"/>
          <p:cNvSpPr txBox="1"/>
          <p:nvPr/>
        </p:nvSpPr>
        <p:spPr>
          <a:xfrm>
            <a:off x="5678875" y="3634900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(3/3)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8" name="Google Shape;768;p101"/>
          <p:cNvSpPr txBox="1"/>
          <p:nvPr/>
        </p:nvSpPr>
        <p:spPr>
          <a:xfrm>
            <a:off x="3503375" y="4603875"/>
            <a:ext cx="4179000" cy="355800"/>
          </a:xfrm>
          <a:prstGeom prst="rect">
            <a:avLst/>
          </a:prstGeom>
          <a:solidFill>
            <a:srgbClr val="E1446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Gini de Masa = (7/10) 0.4898 + (3/10) 0 = 0.343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2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0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75" name="Google Shape;775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6" name="Google Shape;776;p102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3984300" y="1752450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78" name="Google Shape;778;p102"/>
          <p:cNvCxnSpPr>
            <a:stCxn id="777" idx="2"/>
          </p:cNvCxnSpPr>
          <p:nvPr/>
        </p:nvCxnSpPr>
        <p:spPr>
          <a:xfrm flipH="1">
            <a:off x="4392600" y="221055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102"/>
          <p:cNvSpPr txBox="1"/>
          <p:nvPr/>
        </p:nvSpPr>
        <p:spPr>
          <a:xfrm>
            <a:off x="4014713" y="24021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712625" y="3010350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5826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(1/5)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0.32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0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788" name="Google Shape;788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9" name="Google Shape;789;p103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103"/>
          <p:cNvSpPr txBox="1"/>
          <p:nvPr/>
        </p:nvSpPr>
        <p:spPr>
          <a:xfrm>
            <a:off x="3984300" y="1752450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91" name="Google Shape;791;p103"/>
          <p:cNvCxnSpPr>
            <a:stCxn id="790" idx="2"/>
          </p:cNvCxnSpPr>
          <p:nvPr/>
        </p:nvCxnSpPr>
        <p:spPr>
          <a:xfrm>
            <a:off x="5567700" y="2210550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103"/>
          <p:cNvCxnSpPr>
            <a:stCxn id="790" idx="2"/>
          </p:cNvCxnSpPr>
          <p:nvPr/>
        </p:nvCxnSpPr>
        <p:spPr>
          <a:xfrm flipH="1">
            <a:off x="4392600" y="221055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103"/>
          <p:cNvSpPr txBox="1"/>
          <p:nvPr/>
        </p:nvSpPr>
        <p:spPr>
          <a:xfrm>
            <a:off x="6407625" y="23750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4" name="Google Shape;794;p103"/>
          <p:cNvSpPr txBox="1"/>
          <p:nvPr/>
        </p:nvSpPr>
        <p:spPr>
          <a:xfrm>
            <a:off x="5812025" y="3010350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5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5" name="Google Shape;795;p103"/>
          <p:cNvSpPr txBox="1"/>
          <p:nvPr/>
        </p:nvSpPr>
        <p:spPr>
          <a:xfrm>
            <a:off x="4014713" y="24021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6" name="Google Shape;796;p103"/>
          <p:cNvSpPr txBox="1"/>
          <p:nvPr/>
        </p:nvSpPr>
        <p:spPr>
          <a:xfrm>
            <a:off x="3712625" y="3010350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7" name="Google Shape;797;p103"/>
          <p:cNvSpPr txBox="1"/>
          <p:nvPr/>
        </p:nvSpPr>
        <p:spPr>
          <a:xfrm>
            <a:off x="56400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(5/5)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8" name="Google Shape;798;p103"/>
          <p:cNvSpPr txBox="1"/>
          <p:nvPr/>
        </p:nvSpPr>
        <p:spPr>
          <a:xfrm>
            <a:off x="35826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(1/5)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0.32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4"/>
          <p:cNvSpPr/>
          <p:nvPr/>
        </p:nvSpPr>
        <p:spPr>
          <a:xfrm>
            <a:off x="3053225" y="1585325"/>
            <a:ext cx="5079300" cy="3476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0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805" name="Google Shape;805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6" name="Google Shape;806;p104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2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7" name="Google Shape;807;p104"/>
          <p:cNvSpPr txBox="1"/>
          <p:nvPr/>
        </p:nvSpPr>
        <p:spPr>
          <a:xfrm>
            <a:off x="3503375" y="4603875"/>
            <a:ext cx="4179000" cy="355800"/>
          </a:xfrm>
          <a:prstGeom prst="rect">
            <a:avLst/>
          </a:prstGeom>
          <a:solidFill>
            <a:srgbClr val="E1446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Gini de Env = (5/10) 0.32 + (5/10) 0 = 0.16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8" name="Google Shape;808;p104"/>
          <p:cNvSpPr txBox="1"/>
          <p:nvPr/>
        </p:nvSpPr>
        <p:spPr>
          <a:xfrm>
            <a:off x="3984300" y="1752450"/>
            <a:ext cx="3166800" cy="4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 Envergadura &lt;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45 mm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09" name="Google Shape;809;p104"/>
          <p:cNvCxnSpPr>
            <a:stCxn id="808" idx="2"/>
          </p:cNvCxnSpPr>
          <p:nvPr/>
        </p:nvCxnSpPr>
        <p:spPr>
          <a:xfrm>
            <a:off x="5567700" y="2210550"/>
            <a:ext cx="10293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104"/>
          <p:cNvCxnSpPr>
            <a:stCxn id="808" idx="2"/>
          </p:cNvCxnSpPr>
          <p:nvPr/>
        </p:nvCxnSpPr>
        <p:spPr>
          <a:xfrm flipH="1">
            <a:off x="4392600" y="2210550"/>
            <a:ext cx="1175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104"/>
          <p:cNvSpPr txBox="1"/>
          <p:nvPr/>
        </p:nvSpPr>
        <p:spPr>
          <a:xfrm>
            <a:off x="6407625" y="2375088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No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2" name="Google Shape;812;p104"/>
          <p:cNvSpPr txBox="1"/>
          <p:nvPr/>
        </p:nvSpPr>
        <p:spPr>
          <a:xfrm>
            <a:off x="5812025" y="3010350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5 Luna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0 Emperor Moth</a:t>
            </a:r>
            <a:endParaRPr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3" name="Google Shape;813;p104"/>
          <p:cNvSpPr txBox="1"/>
          <p:nvPr/>
        </p:nvSpPr>
        <p:spPr>
          <a:xfrm>
            <a:off x="4014713" y="2402125"/>
            <a:ext cx="548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Sí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4" name="Google Shape;814;p104"/>
          <p:cNvSpPr txBox="1"/>
          <p:nvPr/>
        </p:nvSpPr>
        <p:spPr>
          <a:xfrm>
            <a:off x="3712625" y="3010350"/>
            <a:ext cx="2004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 Luna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4 Emperor Moth</a:t>
            </a:r>
            <a:endParaRPr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5" name="Google Shape;815;p104"/>
          <p:cNvSpPr txBox="1"/>
          <p:nvPr/>
        </p:nvSpPr>
        <p:spPr>
          <a:xfrm>
            <a:off x="56400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(5/5)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6" name="Google Shape;816;p104"/>
          <p:cNvSpPr txBox="1"/>
          <p:nvPr/>
        </p:nvSpPr>
        <p:spPr>
          <a:xfrm>
            <a:off x="3582675" y="3622925"/>
            <a:ext cx="186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Gini para esta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hoja: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1 - (1/5)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- (4/5)</a:t>
            </a:r>
            <a:r>
              <a:rPr baseline="30000" lang="es">
                <a:latin typeface="Rubik"/>
                <a:ea typeface="Rubik"/>
                <a:cs typeface="Rubik"/>
                <a:sym typeface="Rubik"/>
              </a:rPr>
              <a:t>2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= 0.32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5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 startAt="3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Elegimos el atributo con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mayor reducción de impureza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(Ganancia Gini).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2" name="Google Shape;822;p10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823" name="Google Shape;82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4" name="Google Shape;824;p105"/>
          <p:cNvSpPr txBox="1"/>
          <p:nvPr/>
        </p:nvSpPr>
        <p:spPr>
          <a:xfrm>
            <a:off x="2951050" y="1859625"/>
            <a:ext cx="54966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Masa: 0.48 - 0.343 = </a:t>
            </a: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0.137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				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Envergadura:   0.48 - 0.16 = </a:t>
            </a: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0.32</a:t>
            </a:r>
            <a:endParaRPr sz="2400">
              <a:solidFill>
                <a:srgbClr val="E1446D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6"/>
          <p:cNvSpPr txBox="1"/>
          <p:nvPr/>
        </p:nvSpPr>
        <p:spPr>
          <a:xfrm>
            <a:off x="2465350" y="587675"/>
            <a:ext cx="6468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ubik"/>
              <a:buAutoNum type="arabicPeriod" startAt="4"/>
            </a:pP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consideramos que las instancias ya están clasificadas suficientemente bien, 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FIN.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no,</a:t>
            </a:r>
            <a:r>
              <a:rPr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seguimos construyendo el árbol de forma iterativa, tomando como muestra inicial la muestra de cada hoja y realizando los pasos 1 - 4.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0" name="Google Shape;830;p10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831" name="Google Shape;831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Impureza Gini</a:t>
            </a:r>
            <a:endParaRPr/>
          </a:p>
        </p:txBody>
      </p:sp>
      <p:sp>
        <p:nvSpPr>
          <p:cNvPr id="837" name="Google Shape;837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8" name="Google Shape;838;p107"/>
          <p:cNvSpPr txBox="1"/>
          <p:nvPr/>
        </p:nvSpPr>
        <p:spPr>
          <a:xfrm>
            <a:off x="2465350" y="587675"/>
            <a:ext cx="61857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resumen...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inicial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 muestra.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Calculamos la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Impureza Gini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luego de hacer cada pregunta. Para ellos, hacemos un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promedio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ponderado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las impurezas resultantes en cada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hoja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por pregunta.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Elegimos el atributo con 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mayor reducción de impureza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(Ganancia Gini).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AutoNum type="arabicPeriod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 consideramos que las instancias ya están clasificadas suficientemente bien, FIN. Si no, seguimos construyendo el árbol de forma iterativa, tomando como muestra inicial la muestra de cada hoja y realizando los pasos 1 - 4.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8"/>
          <p:cNvSpPr txBox="1"/>
          <p:nvPr/>
        </p:nvSpPr>
        <p:spPr>
          <a:xfrm>
            <a:off x="1327950" y="1588775"/>
            <a:ext cx="73086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Entropía/ganancia de información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otro criterio que podemos utilizar para medir el grado de impureza de una muestra y elegir el atributo que más la reduce. Conceptualmente es MUY parecido.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4" name="Google Shape;844;p10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Algunos comentarios</a:t>
            </a:r>
            <a:endParaRPr/>
          </a:p>
        </p:txBody>
      </p:sp>
      <p:sp>
        <p:nvSpPr>
          <p:cNvPr id="845" name="Google Shape;845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6" name="Google Shape;846;p108"/>
          <p:cNvSpPr txBox="1"/>
          <p:nvPr/>
        </p:nvSpPr>
        <p:spPr>
          <a:xfrm>
            <a:off x="958050" y="1397450"/>
            <a:ext cx="44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1.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9"/>
          <p:cNvSpPr txBox="1"/>
          <p:nvPr/>
        </p:nvSpPr>
        <p:spPr>
          <a:xfrm>
            <a:off x="1327950" y="1588775"/>
            <a:ext cx="73086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Entropía/ganancia de información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otro criterio que podemos utilizar para medir el grado de impureza de una muestra y elegir el atributo que más la reduce. Conceptualmente es MUY parecido.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otras métricas que se podrían utilizar, que tienen ventajas en algunas situaciones específicas (por ejemplo,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Gain Ratio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que corrige la preferencia de ganancia de información por atributos con demasiados valores) 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2" name="Google Shape;852;p109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Algunos comentarios</a:t>
            </a:r>
            <a:endParaRPr/>
          </a:p>
        </p:txBody>
      </p:sp>
      <p:sp>
        <p:nvSpPr>
          <p:cNvPr id="853" name="Google Shape;85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4" name="Google Shape;854;p109"/>
          <p:cNvSpPr txBox="1"/>
          <p:nvPr/>
        </p:nvSpPr>
        <p:spPr>
          <a:xfrm>
            <a:off x="958050" y="1397450"/>
            <a:ext cx="44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1.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55" name="Google Shape;855;p109"/>
          <p:cNvSpPr txBox="1"/>
          <p:nvPr/>
        </p:nvSpPr>
        <p:spPr>
          <a:xfrm>
            <a:off x="855450" y="2219475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2.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0"/>
          <p:cNvSpPr txBox="1"/>
          <p:nvPr/>
        </p:nvSpPr>
        <p:spPr>
          <a:xfrm>
            <a:off x="1327950" y="1588775"/>
            <a:ext cx="73086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Entropía/ganancia de información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otro criterio que podemos utilizar para medir el grado de impureza de una muestra y elegir el atributo que más la reduce. Conceptualmente es MUY parecido.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otras métricas que se podrían utilizar, que tienen ventajas en algunas situaciones específicas (por ejemplo,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Gain Ratio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que corrige la preferencia de ganancia de información por atributos con demasiados valores) 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Nosotros aquí mostramos un ejemplo de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(dos clases). Los árboles generalizan muy bien a problemas multiclase y de regresión.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1" name="Google Shape;861;p110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Algunos comentarios</a:t>
            </a:r>
            <a:endParaRPr/>
          </a:p>
        </p:txBody>
      </p:sp>
      <p:sp>
        <p:nvSpPr>
          <p:cNvPr id="862" name="Google Shape;862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3" name="Google Shape;863;p110"/>
          <p:cNvSpPr txBox="1"/>
          <p:nvPr/>
        </p:nvSpPr>
        <p:spPr>
          <a:xfrm>
            <a:off x="958050" y="1397450"/>
            <a:ext cx="44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1.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64" name="Google Shape;864;p110"/>
          <p:cNvSpPr txBox="1"/>
          <p:nvPr/>
        </p:nvSpPr>
        <p:spPr>
          <a:xfrm>
            <a:off x="855450" y="2219475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2.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65" name="Google Shape;865;p110"/>
          <p:cNvSpPr txBox="1"/>
          <p:nvPr/>
        </p:nvSpPr>
        <p:spPr>
          <a:xfrm>
            <a:off x="855450" y="3041500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3.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1"/>
          <p:cNvSpPr txBox="1"/>
          <p:nvPr/>
        </p:nvSpPr>
        <p:spPr>
          <a:xfrm>
            <a:off x="1327950" y="1512575"/>
            <a:ext cx="73086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Entropía/ganancia de información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otro criterio que podemos utilizar para medir el grado de impureza de una muestra y elegir el atributo que más la reduce. Conceptualmente es MUY parecido.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otras métricas que se podrían utilizar, que tienen ventajas en algunas situaciones específicas (por ejemplo,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Gain Ratio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, que corrige la preferencia de ganancia de información por atributos con demasiados valores) 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Nosotros aquí mostramos un ejemplo de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Clasificación Binaria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(dos clases). Los árboles generalizan muy bien a problemas multiclase y de regresión.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Hay mucha jerga en árboles: hojas, raíz, nodo, poda (pruning), Gini, información, profundidad, etc. Es fácil marearse.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Este artículo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 que compartimos la clase anterior -, la documentación de Scikit-Learn - que podrán encontrar los links dentro de pocas diapositivas - y, sobretodo, la práctica, les servirán para ir incorporándolos.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1" name="Google Shape;871;p111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Algunos comentarios</a:t>
            </a:r>
            <a:endParaRPr/>
          </a:p>
        </p:txBody>
      </p:sp>
      <p:sp>
        <p:nvSpPr>
          <p:cNvPr id="872" name="Google Shape;872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3" name="Google Shape;873;p111"/>
          <p:cNvSpPr txBox="1"/>
          <p:nvPr/>
        </p:nvSpPr>
        <p:spPr>
          <a:xfrm>
            <a:off x="958050" y="1397450"/>
            <a:ext cx="44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1.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74" name="Google Shape;874;p111"/>
          <p:cNvSpPr txBox="1"/>
          <p:nvPr/>
        </p:nvSpPr>
        <p:spPr>
          <a:xfrm>
            <a:off x="855450" y="2219475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2.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75" name="Google Shape;875;p111"/>
          <p:cNvSpPr txBox="1"/>
          <p:nvPr/>
        </p:nvSpPr>
        <p:spPr>
          <a:xfrm>
            <a:off x="855450" y="3041500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3.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876" name="Google Shape;876;p111"/>
          <p:cNvSpPr txBox="1"/>
          <p:nvPr/>
        </p:nvSpPr>
        <p:spPr>
          <a:xfrm>
            <a:off x="855450" y="3640300"/>
            <a:ext cx="54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4.</a:t>
            </a:r>
            <a:endParaRPr sz="3200"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2"/>
          <p:cNvSpPr txBox="1"/>
          <p:nvPr/>
        </p:nvSpPr>
        <p:spPr>
          <a:xfrm>
            <a:off x="4918075" y="21291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Poder de generalización relativamente bajo en muchas circunstancias.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Desempeño inferior a modelos más modernos.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¡Muchas implementaciones y variantes!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2" name="Google Shape;882;p112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Árboles: Ventajas y desventajas</a:t>
            </a:r>
            <a:endParaRPr/>
          </a:p>
        </p:txBody>
      </p:sp>
      <p:sp>
        <p:nvSpPr>
          <p:cNvPr id="883" name="Google Shape;883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4" name="Google Shape;884;p112"/>
          <p:cNvSpPr txBox="1"/>
          <p:nvPr/>
        </p:nvSpPr>
        <p:spPr>
          <a:xfrm>
            <a:off x="613400" y="2129100"/>
            <a:ext cx="3638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Simple de entender, interpretar y visualizar. Esto es una gran ventaja, también, al momento de comunicar nuestro trabajo.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Entrenamiento rápido.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 base para modelos más complejos (Random Forest, xgboost, etc.).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¡Muchas implementaciones y variantes!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5" name="Google Shape;88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75" y="1441550"/>
            <a:ext cx="791750" cy="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450" y="1451950"/>
            <a:ext cx="548700" cy="5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"/>
          <p:cNvSpPr txBox="1"/>
          <p:nvPr/>
        </p:nvSpPr>
        <p:spPr>
          <a:xfrm>
            <a:off x="2434950" y="543275"/>
            <a:ext cx="59496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módulo que contiene la implementación de árboles de decisión en Scikit-Learn es </a:t>
            </a:r>
            <a:r>
              <a:rPr i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tree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Como siempre, la </a:t>
            </a:r>
            <a:r>
              <a:rPr lang="es" sz="18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documentación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muy buena.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Sus principales clases son: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es" sz="18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DecisionTreeClassifier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es" sz="18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DecisionTreeRegressor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(esta la usaremos más adelante cuando veamos regresión).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Recomendamos mirar sus atributos, métodos y ejemplos.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2" name="Google Shape;892;p113"/>
          <p:cNvSpPr txBox="1"/>
          <p:nvPr>
            <p:ph type="title"/>
          </p:nvPr>
        </p:nvSpPr>
        <p:spPr>
          <a:xfrm>
            <a:off x="239400" y="587675"/>
            <a:ext cx="157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Scikit-Learn</a:t>
            </a:r>
            <a:endParaRPr/>
          </a:p>
        </p:txBody>
      </p:sp>
      <p:sp>
        <p:nvSpPr>
          <p:cNvPr id="893" name="Google Shape;893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904" name="Google Shape;90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5" name="Google Shape;905;p115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DS_Clase_16_Arboles.ipynb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1 y 2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 de Modelos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8"/>
          <p:cNvSpPr txBox="1"/>
          <p:nvPr>
            <p:ph idx="4294967295" type="title"/>
          </p:nvPr>
        </p:nvSpPr>
        <p:spPr>
          <a:xfrm>
            <a:off x="667650" y="433775"/>
            <a:ext cx="72804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¿Cómo podemos evaluar si el modelo está </a:t>
            </a:r>
            <a:r>
              <a:rPr i="1" lang="es">
                <a:solidFill>
                  <a:srgbClr val="E1446D"/>
                </a:solidFill>
              </a:rPr>
              <a:t>aprendiendo</a:t>
            </a:r>
            <a:r>
              <a:rPr lang="es">
                <a:solidFill>
                  <a:srgbClr val="E1446D"/>
                </a:solidFill>
              </a:rPr>
              <a:t> o no de nuestros datos?</a:t>
            </a:r>
            <a:r>
              <a:rPr baseline="30000" lang="es">
                <a:solidFill>
                  <a:srgbClr val="E1446D"/>
                </a:solidFill>
              </a:rPr>
              <a:t>1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0" name="Google Shape;92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1" name="Google Shape;921;p118"/>
          <p:cNvSpPr txBox="1"/>
          <p:nvPr/>
        </p:nvSpPr>
        <p:spPr>
          <a:xfrm>
            <a:off x="667650" y="4749850"/>
            <a:ext cx="717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1 </a:t>
            </a:r>
            <a:r>
              <a:rPr lang="es" sz="10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Podríamos preguntarnos también qué es aprender, pero por ahora vamos a ignorar esa pregunta.</a:t>
            </a:r>
            <a:endParaRPr sz="10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2" name="Google Shape;922;p118"/>
          <p:cNvSpPr txBox="1"/>
          <p:nvPr/>
        </p:nvSpPr>
        <p:spPr>
          <a:xfrm>
            <a:off x="667650" y="1703925"/>
            <a:ext cx="47721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forma práctica de evaluar si nuestro modelo aprendió o no de nuestro datos es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observar su desempeño frente a nuevas instancias.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Pero, ¿por qué necesitamos nuevas instancias y no usamos, simplemente, las instancias que usamos para entrenar?</a:t>
            </a:r>
            <a:endParaRPr/>
          </a:p>
        </p:txBody>
      </p:sp>
      <p:pic>
        <p:nvPicPr>
          <p:cNvPr id="923" name="Google Shape;923;p118"/>
          <p:cNvPicPr preferRelativeResize="0"/>
          <p:nvPr/>
        </p:nvPicPr>
        <p:blipFill rotWithShape="1">
          <a:blip r:embed="rId3">
            <a:alphaModFix/>
          </a:blip>
          <a:srcRect b="0" l="10057" r="10057" t="0"/>
          <a:stretch/>
        </p:blipFill>
        <p:spPr>
          <a:xfrm>
            <a:off x="6368125" y="2448000"/>
            <a:ext cx="1709400" cy="159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9"/>
          <p:cNvSpPr txBox="1"/>
          <p:nvPr>
            <p:ph idx="4294967295" type="title"/>
          </p:nvPr>
        </p:nvSpPr>
        <p:spPr>
          <a:xfrm>
            <a:off x="667650" y="433775"/>
            <a:ext cx="72804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Consideremos estas 3 situaciones...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9" name="Google Shape;929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0" name="Google Shape;930;p119"/>
          <p:cNvSpPr txBox="1"/>
          <p:nvPr/>
        </p:nvSpPr>
        <p:spPr>
          <a:xfrm>
            <a:off x="667650" y="4749850"/>
            <a:ext cx="717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Fuente de los gráficos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1" name="Google Shape;931;p119"/>
          <p:cNvSpPr txBox="1"/>
          <p:nvPr/>
        </p:nvSpPr>
        <p:spPr>
          <a:xfrm>
            <a:off x="667650" y="3477124"/>
            <a:ext cx="47721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¿Qué modelo les parece mejor?</a:t>
            </a:r>
            <a:endParaRPr b="1" sz="1800">
              <a:solidFill>
                <a:srgbClr val="E1446D"/>
              </a:solidFill>
            </a:endParaRPr>
          </a:p>
        </p:txBody>
      </p:sp>
      <p:pic>
        <p:nvPicPr>
          <p:cNvPr id="932" name="Google Shape;932;p119"/>
          <p:cNvPicPr preferRelativeResize="0"/>
          <p:nvPr/>
        </p:nvPicPr>
        <p:blipFill rotWithShape="1">
          <a:blip r:embed="rId4">
            <a:alphaModFix/>
          </a:blip>
          <a:srcRect b="0" l="0" r="67576" t="0"/>
          <a:stretch/>
        </p:blipFill>
        <p:spPr>
          <a:xfrm>
            <a:off x="8272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9"/>
          <p:cNvPicPr preferRelativeResize="0"/>
          <p:nvPr/>
        </p:nvPicPr>
        <p:blipFill rotWithShape="1">
          <a:blip r:embed="rId4">
            <a:alphaModFix/>
          </a:blip>
          <a:srcRect b="0" l="33334" r="34242" t="0"/>
          <a:stretch/>
        </p:blipFill>
        <p:spPr>
          <a:xfrm>
            <a:off x="345620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19"/>
          <p:cNvPicPr preferRelativeResize="0"/>
          <p:nvPr/>
        </p:nvPicPr>
        <p:blipFill rotWithShape="1">
          <a:blip r:embed="rId4">
            <a:alphaModFix/>
          </a:blip>
          <a:srcRect b="0" l="66668" r="907" t="0"/>
          <a:stretch/>
        </p:blipFill>
        <p:spPr>
          <a:xfrm>
            <a:off x="60851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5" name="Google Shape;2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825" y="376950"/>
            <a:ext cx="3692500" cy="41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6"/>
          <p:cNvSpPr txBox="1"/>
          <p:nvPr/>
        </p:nvSpPr>
        <p:spPr>
          <a:xfrm rot="-813631">
            <a:off x="5637749" y="3947783"/>
            <a:ext cx="928895" cy="3672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000">
                <a:solidFill>
                  <a:srgbClr val="434343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Wikipedia</a:t>
            </a:r>
            <a:endParaRPr sz="1000">
              <a:solidFill>
                <a:srgbClr val="434343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7" name="Google Shape;297;p66"/>
          <p:cNvSpPr txBox="1"/>
          <p:nvPr/>
        </p:nvSpPr>
        <p:spPr>
          <a:xfrm rot="-994034">
            <a:off x="7325267" y="3278098"/>
            <a:ext cx="1446657" cy="367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solidFill>
                  <a:srgbClr val="434343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Machine Learning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8" name="Google Shape;298;p66"/>
          <p:cNvSpPr txBox="1"/>
          <p:nvPr/>
        </p:nvSpPr>
        <p:spPr>
          <a:xfrm>
            <a:off x="519725" y="517763"/>
            <a:ext cx="44997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Machine learning (ML) is the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scientific study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of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6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algorithms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and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8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statistical models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that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10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11"/>
              </a:rPr>
              <a:t>computer systems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use to perform a specific task without using explicit instructions, relying on patterns and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12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13"/>
              </a:rPr>
              <a:t>inference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instead. It is seen as a subset of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14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15"/>
              </a:rPr>
              <a:t>artificial intelligence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5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</a:rPr>
              <a:t>Machine learning algorithms build a</a:t>
            </a:r>
            <a:r>
              <a:rPr lang="es" sz="1500">
                <a:solidFill>
                  <a:srgbClr val="FFFFFF"/>
                </a:solidFill>
                <a:highlight>
                  <a:srgbClr val="009BDE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16"/>
              </a:rPr>
              <a:t> </a:t>
            </a:r>
            <a:r>
              <a:rPr lang="es" sz="1500" u="sng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  <a:hlinkClick r:id="rId17"/>
              </a:rPr>
              <a:t>mathematical model</a:t>
            </a:r>
            <a:r>
              <a:rPr lang="es" sz="1500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</a:rPr>
              <a:t> based on sample data, known as "</a:t>
            </a:r>
            <a:r>
              <a:rPr lang="es" sz="1500" u="sng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  <a:hlinkClick r:id="rId18"/>
              </a:rPr>
              <a:t>training data</a:t>
            </a:r>
            <a:r>
              <a:rPr lang="es" sz="1500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</a:rPr>
              <a:t>", in order to make predictions or decisions without being explicitly programmed to perform the task.</a:t>
            </a:r>
            <a:r>
              <a:rPr baseline="30000" lang="es" sz="1500" u="sng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  <a:hlinkClick r:id="rId19"/>
              </a:rPr>
              <a:t>[1]</a:t>
            </a:r>
            <a:r>
              <a:rPr baseline="30000" lang="es" sz="1500" u="sng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  <a:hlinkClick r:id="rId20"/>
              </a:rPr>
              <a:t>[2]</a:t>
            </a:r>
            <a:r>
              <a:rPr baseline="30000" lang="es" sz="1500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</a:rPr>
              <a:t>:2</a:t>
            </a:r>
            <a:r>
              <a:rPr lang="es" sz="1500">
                <a:solidFill>
                  <a:srgbClr val="FFFFFF"/>
                </a:solidFill>
                <a:highlight>
                  <a:srgbClr val="009BDE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endParaRPr sz="1500">
              <a:solidFill>
                <a:srgbClr val="FFFFFF"/>
              </a:solidFill>
              <a:highlight>
                <a:srgbClr val="009BDE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Machine learning algorithms are used in a wide variety of applications, such as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1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22"/>
              </a:rPr>
              <a:t>email filtering</a:t>
            </a:r>
            <a:r>
              <a:rPr lang="es" sz="15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and</a:t>
            </a:r>
            <a:r>
              <a:rPr lang="es" sz="15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3"/>
              </a:rPr>
              <a:t> </a:t>
            </a:r>
            <a:r>
              <a:rPr lang="es" sz="15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24"/>
              </a:rPr>
              <a:t>computer vision</a:t>
            </a:r>
            <a:r>
              <a:rPr lang="es" sz="15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es" sz="15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where it is difficult or infeasible to develop a conventional algorithm for effectively performing the task. </a:t>
            </a:r>
            <a:endParaRPr sz="15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0"/>
          <p:cNvSpPr txBox="1"/>
          <p:nvPr>
            <p:ph idx="4294967295" type="title"/>
          </p:nvPr>
        </p:nvSpPr>
        <p:spPr>
          <a:xfrm>
            <a:off x="667650" y="433775"/>
            <a:ext cx="72804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Consideremos estas 3 situaciones...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0" name="Google Shape;94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41" name="Google Shape;941;p120"/>
          <p:cNvSpPr txBox="1"/>
          <p:nvPr/>
        </p:nvSpPr>
        <p:spPr>
          <a:xfrm>
            <a:off x="667650" y="4749850"/>
            <a:ext cx="717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Fuente de los gráficos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42" name="Google Shape;942;p120"/>
          <p:cNvPicPr preferRelativeResize="0"/>
          <p:nvPr/>
        </p:nvPicPr>
        <p:blipFill rotWithShape="1">
          <a:blip r:embed="rId4">
            <a:alphaModFix/>
          </a:blip>
          <a:srcRect b="0" l="0" r="67576" t="0"/>
          <a:stretch/>
        </p:blipFill>
        <p:spPr>
          <a:xfrm>
            <a:off x="8272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20"/>
          <p:cNvPicPr preferRelativeResize="0"/>
          <p:nvPr/>
        </p:nvPicPr>
        <p:blipFill rotWithShape="1">
          <a:blip r:embed="rId4">
            <a:alphaModFix/>
          </a:blip>
          <a:srcRect b="0" l="33334" r="34242" t="0"/>
          <a:stretch/>
        </p:blipFill>
        <p:spPr>
          <a:xfrm>
            <a:off x="345620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20"/>
          <p:cNvPicPr preferRelativeResize="0"/>
          <p:nvPr/>
        </p:nvPicPr>
        <p:blipFill rotWithShape="1">
          <a:blip r:embed="rId4">
            <a:alphaModFix/>
          </a:blip>
          <a:srcRect b="0" l="66668" r="907" t="0"/>
          <a:stretch/>
        </p:blipFill>
        <p:spPr>
          <a:xfrm>
            <a:off x="60851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20"/>
          <p:cNvSpPr txBox="1"/>
          <p:nvPr/>
        </p:nvSpPr>
        <p:spPr>
          <a:xfrm>
            <a:off x="667650" y="3161600"/>
            <a:ext cx="2364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a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muy simple y no reproduce correctamente la frontera entre las clases. Llamaremos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underfitting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esta situación.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1"/>
          <p:cNvSpPr txBox="1"/>
          <p:nvPr>
            <p:ph idx="4294967295" type="title"/>
          </p:nvPr>
        </p:nvSpPr>
        <p:spPr>
          <a:xfrm>
            <a:off x="667650" y="433775"/>
            <a:ext cx="72804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Consideremos estas 3 situaciones...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1" name="Google Shape;95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2" name="Google Shape;952;p121"/>
          <p:cNvSpPr txBox="1"/>
          <p:nvPr/>
        </p:nvSpPr>
        <p:spPr>
          <a:xfrm>
            <a:off x="667650" y="4749850"/>
            <a:ext cx="717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Fuente de los gráficos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3" name="Google Shape;953;p121"/>
          <p:cNvPicPr preferRelativeResize="0"/>
          <p:nvPr/>
        </p:nvPicPr>
        <p:blipFill rotWithShape="1">
          <a:blip r:embed="rId4">
            <a:alphaModFix/>
          </a:blip>
          <a:srcRect b="0" l="0" r="67576" t="0"/>
          <a:stretch/>
        </p:blipFill>
        <p:spPr>
          <a:xfrm>
            <a:off x="8272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21"/>
          <p:cNvPicPr preferRelativeResize="0"/>
          <p:nvPr/>
        </p:nvPicPr>
        <p:blipFill rotWithShape="1">
          <a:blip r:embed="rId4">
            <a:alphaModFix/>
          </a:blip>
          <a:srcRect b="0" l="33334" r="34242" t="0"/>
          <a:stretch/>
        </p:blipFill>
        <p:spPr>
          <a:xfrm>
            <a:off x="345620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21"/>
          <p:cNvPicPr preferRelativeResize="0"/>
          <p:nvPr/>
        </p:nvPicPr>
        <p:blipFill rotWithShape="1">
          <a:blip r:embed="rId4">
            <a:alphaModFix/>
          </a:blip>
          <a:srcRect b="0" l="66668" r="907" t="0"/>
          <a:stretch/>
        </p:blipFill>
        <p:spPr>
          <a:xfrm>
            <a:off x="60851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21"/>
          <p:cNvSpPr txBox="1"/>
          <p:nvPr/>
        </p:nvSpPr>
        <p:spPr>
          <a:xfrm>
            <a:off x="667650" y="3161600"/>
            <a:ext cx="2364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a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muy simple y no reproduce correctamente la frontera entre las clases. Llamaremos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underfitting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esta situación.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7" name="Google Shape;957;p121"/>
          <p:cNvSpPr txBox="1"/>
          <p:nvPr/>
        </p:nvSpPr>
        <p:spPr>
          <a:xfrm>
            <a:off x="3456200" y="3161600"/>
            <a:ext cx="2084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b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tiene la complejidad suficiente para encontrar una frontera que parece apropiada para estos datos.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2"/>
          <p:cNvSpPr txBox="1"/>
          <p:nvPr>
            <p:ph idx="4294967295" type="title"/>
          </p:nvPr>
        </p:nvSpPr>
        <p:spPr>
          <a:xfrm>
            <a:off x="667650" y="433775"/>
            <a:ext cx="72804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Consideremos estas 3 situaciones...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3" name="Google Shape;963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64" name="Google Shape;964;p122"/>
          <p:cNvSpPr txBox="1"/>
          <p:nvPr/>
        </p:nvSpPr>
        <p:spPr>
          <a:xfrm>
            <a:off x="667650" y="4749850"/>
            <a:ext cx="717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Fuente de los gráficos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5" name="Google Shape;965;p122"/>
          <p:cNvPicPr preferRelativeResize="0"/>
          <p:nvPr/>
        </p:nvPicPr>
        <p:blipFill rotWithShape="1">
          <a:blip r:embed="rId4">
            <a:alphaModFix/>
          </a:blip>
          <a:srcRect b="0" l="0" r="67576" t="0"/>
          <a:stretch/>
        </p:blipFill>
        <p:spPr>
          <a:xfrm>
            <a:off x="8272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22"/>
          <p:cNvPicPr preferRelativeResize="0"/>
          <p:nvPr/>
        </p:nvPicPr>
        <p:blipFill rotWithShape="1">
          <a:blip r:embed="rId4">
            <a:alphaModFix/>
          </a:blip>
          <a:srcRect b="0" l="33334" r="34242" t="0"/>
          <a:stretch/>
        </p:blipFill>
        <p:spPr>
          <a:xfrm>
            <a:off x="345620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22"/>
          <p:cNvPicPr preferRelativeResize="0"/>
          <p:nvPr/>
        </p:nvPicPr>
        <p:blipFill rotWithShape="1">
          <a:blip r:embed="rId4">
            <a:alphaModFix/>
          </a:blip>
          <a:srcRect b="0" l="66668" r="907" t="0"/>
          <a:stretch/>
        </p:blipFill>
        <p:spPr>
          <a:xfrm>
            <a:off x="6085155" y="1381300"/>
            <a:ext cx="1703301" cy="16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22"/>
          <p:cNvSpPr txBox="1"/>
          <p:nvPr/>
        </p:nvSpPr>
        <p:spPr>
          <a:xfrm>
            <a:off x="667650" y="3161600"/>
            <a:ext cx="23643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a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es muy simple y no reproduce correctamente la frontera entre las clases. Llamaremos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underfitting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esta situación.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9" name="Google Shape;969;p122"/>
          <p:cNvSpPr txBox="1"/>
          <p:nvPr/>
        </p:nvSpPr>
        <p:spPr>
          <a:xfrm>
            <a:off x="3456200" y="3161600"/>
            <a:ext cx="2084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b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tiene la complejidad suficiente para encontrar una frontera que parece apropiada para estos datos.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0" name="Google Shape;970;p122"/>
          <p:cNvSpPr txBox="1"/>
          <p:nvPr/>
        </p:nvSpPr>
        <p:spPr>
          <a:xfrm>
            <a:off x="6085150" y="3161600"/>
            <a:ext cx="2084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modelo c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parece muy flexible y se adaptó demasiado a los datos con los que fue entrenado. Llamaremos </a:t>
            </a:r>
            <a:r>
              <a:rPr b="1" lang="es" sz="13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overfitting</a:t>
            </a:r>
            <a:r>
              <a:rPr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esta situación.</a:t>
            </a:r>
            <a:endParaRPr sz="13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6" name="Google Shape;97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447125"/>
            <a:ext cx="1601325" cy="10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23"/>
          <p:cNvSpPr txBox="1"/>
          <p:nvPr>
            <p:ph idx="4294967295" type="title"/>
          </p:nvPr>
        </p:nvSpPr>
        <p:spPr>
          <a:xfrm>
            <a:off x="2394800" y="234800"/>
            <a:ext cx="60048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Entonces, podría ocurrir que el modelo se aprenda “de memoria” los datos con los que fue entrenado, por lo que </a:t>
            </a:r>
            <a:r>
              <a:rPr b="1" lang="es" sz="2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importante evaluarlo con datos que nunca vio.</a:t>
            </a:r>
            <a:endParaRPr b="1" baseline="30000" sz="2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8" name="Google Shape;97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101" y="1997450"/>
            <a:ext cx="3155825" cy="2681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4" name="Google Shape;984;p124"/>
          <p:cNvSpPr txBox="1"/>
          <p:nvPr>
            <p:ph idx="4294967295" type="title"/>
          </p:nvPr>
        </p:nvSpPr>
        <p:spPr>
          <a:xfrm>
            <a:off x="1194250" y="493750"/>
            <a:ext cx="64035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Muchos modelos que utilizaremos son muy flexibles y, de esas dos situaciones, </a:t>
            </a:r>
            <a:r>
              <a:rPr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 general tendremos que preocuparnos más por el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Sobreajuste (Overfitting).*</a:t>
            </a:r>
            <a:endParaRPr b="1" baseline="30000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5" name="Google Shape;985;p124"/>
          <p:cNvSpPr txBox="1"/>
          <p:nvPr>
            <p:ph idx="4294967295" type="title"/>
          </p:nvPr>
        </p:nvSpPr>
        <p:spPr>
          <a:xfrm>
            <a:off x="1194250" y="4454225"/>
            <a:ext cx="64035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*Más adelante, también </a:t>
            </a:r>
            <a:r>
              <a:rPr lang="es" sz="1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veremos técnicas más complejas para evaluar correctamente nuestros modelos y prevenir el Overfitting y el Underfitting</a:t>
            </a:r>
            <a:endParaRPr sz="1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1" name="Google Shape;991;p125"/>
          <p:cNvSpPr txBox="1"/>
          <p:nvPr/>
        </p:nvSpPr>
        <p:spPr>
          <a:xfrm>
            <a:off x="667650" y="1329450"/>
            <a:ext cx="48879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nuestro flujo de trabajo, tendremos que emular una situación donde el modelo es entrenado con ciertos datos y luego es evaluado con datos nuevos.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¡Hacerlo es muy sencillo!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Antes de entrenar un modelo…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Separo una porción de los datos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Evalúo el desempeño del modelo sobre esos datos.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2" name="Google Shape;992;p125"/>
          <p:cNvSpPr txBox="1"/>
          <p:nvPr>
            <p:ph idx="4294967295" type="title"/>
          </p:nvPr>
        </p:nvSpPr>
        <p:spPr>
          <a:xfrm>
            <a:off x="667650" y="433775"/>
            <a:ext cx="72804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¿Cómo entreno un modelo?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8" name="Google Shape;998;p126"/>
          <p:cNvSpPr txBox="1"/>
          <p:nvPr/>
        </p:nvSpPr>
        <p:spPr>
          <a:xfrm>
            <a:off x="667650" y="1329450"/>
            <a:ext cx="48879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nuestro flujo de trabajo, tendremos que emular una situación donde el modelo es entrenado con ciertos datos y luego es evaluado con datos nuevos.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¡Hacerlo es muy sencillo!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Antes de entrenar un modelo…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Separo una porción de los datos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Evalúo el desempeño del modelo sobre esos datos.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9" name="Google Shape;999;p126"/>
          <p:cNvSpPr txBox="1"/>
          <p:nvPr/>
        </p:nvSpPr>
        <p:spPr>
          <a:xfrm>
            <a:off x="667650" y="4749850"/>
            <a:ext cx="80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En algunos problemas, por ejemplo cuando queremos entrenar un modelo que haga predicciones a futuro, esto no es válido.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0" name="Google Shape;1000;p126"/>
          <p:cNvSpPr txBox="1"/>
          <p:nvPr>
            <p:ph idx="4294967295" type="title"/>
          </p:nvPr>
        </p:nvSpPr>
        <p:spPr>
          <a:xfrm>
            <a:off x="667650" y="433775"/>
            <a:ext cx="72804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¿Cómo entreno un modelo?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1" name="Google Shape;1001;p126"/>
          <p:cNvSpPr txBox="1"/>
          <p:nvPr/>
        </p:nvSpPr>
        <p:spPr>
          <a:xfrm>
            <a:off x="6273450" y="2959425"/>
            <a:ext cx="21774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En general, los datos se separan al azar para evitar cualquier orden o estructura subyacente en los datos</a:t>
            </a:r>
            <a:r>
              <a:rPr baseline="30000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02" name="Google Shape;1002;p126"/>
          <p:cNvCxnSpPr/>
          <p:nvPr/>
        </p:nvCxnSpPr>
        <p:spPr>
          <a:xfrm>
            <a:off x="5343600" y="2959425"/>
            <a:ext cx="3048300" cy="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7"/>
          <p:cNvSpPr txBox="1"/>
          <p:nvPr>
            <p:ph type="title"/>
          </p:nvPr>
        </p:nvSpPr>
        <p:spPr>
          <a:xfrm>
            <a:off x="239400" y="587675"/>
            <a:ext cx="157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Scikit-Learn</a:t>
            </a:r>
            <a:endParaRPr/>
          </a:p>
        </p:txBody>
      </p:sp>
      <p:sp>
        <p:nvSpPr>
          <p:cNvPr id="1008" name="Google Shape;1008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09" name="Google Shape;1009;p127"/>
          <p:cNvSpPr txBox="1"/>
          <p:nvPr/>
        </p:nvSpPr>
        <p:spPr>
          <a:xfrm>
            <a:off x="2434950" y="587675"/>
            <a:ext cx="62379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 ¡Esta función es tan importante que viene en todos los entornos de desarrollo de Machine Learning!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ubik"/>
                <a:ea typeface="Rubik"/>
                <a:cs typeface="Rubik"/>
                <a:sym typeface="Rubik"/>
              </a:rPr>
              <a:t>En Scikit-Learn, la función se llama </a:t>
            </a:r>
            <a:r>
              <a:rPr lang="es" sz="2400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train_test_split</a:t>
            </a:r>
            <a:r>
              <a:rPr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10" name="Google Shape;101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464" y="2368300"/>
            <a:ext cx="6148521" cy="10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8"/>
          <p:cNvSpPr txBox="1"/>
          <p:nvPr>
            <p:ph idx="4294967295" type="title"/>
          </p:nvPr>
        </p:nvSpPr>
        <p:spPr>
          <a:xfrm>
            <a:off x="2573125" y="646400"/>
            <a:ext cx="6234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</a:rPr>
              <a:t>Para pensar, </a:t>
            </a:r>
            <a:r>
              <a:rPr lang="es" sz="2200">
                <a:solidFill>
                  <a:srgbClr val="E1446D"/>
                </a:solidFill>
              </a:rPr>
              <a:t>¿cómo controlar el overfitting y el underfitting en los árboles de decisión?</a:t>
            </a:r>
            <a:endParaRPr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16" name="Google Shape;1016;p128"/>
          <p:cNvPicPr preferRelativeResize="0"/>
          <p:nvPr/>
        </p:nvPicPr>
        <p:blipFill rotWithShape="1">
          <a:blip r:embed="rId3">
            <a:alphaModFix/>
          </a:blip>
          <a:srcRect b="0" l="7051" r="33745" t="0"/>
          <a:stretch/>
        </p:blipFill>
        <p:spPr>
          <a:xfrm>
            <a:off x="328775" y="474825"/>
            <a:ext cx="1996200" cy="18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9"/>
          <p:cNvSpPr txBox="1"/>
          <p:nvPr>
            <p:ph idx="4294967295" type="title"/>
          </p:nvPr>
        </p:nvSpPr>
        <p:spPr>
          <a:xfrm>
            <a:off x="2573125" y="646400"/>
            <a:ext cx="6234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</a:rPr>
              <a:t>Para pensar, </a:t>
            </a:r>
            <a:r>
              <a:rPr lang="es" sz="2200">
                <a:solidFill>
                  <a:srgbClr val="E1446D"/>
                </a:solidFill>
              </a:rPr>
              <a:t>¿cómo controlar el overfitting y el underfitting en los árboles de decisión?</a:t>
            </a:r>
            <a:endParaRPr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2" name="Google Shape;1022;p129"/>
          <p:cNvSpPr txBox="1"/>
          <p:nvPr/>
        </p:nvSpPr>
        <p:spPr>
          <a:xfrm>
            <a:off x="2629775" y="1720525"/>
            <a:ext cx="60312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El principal parámetros que controla si “overfiteamos” o “underfiteamos” es la profundidad del árbol. Para evitar el overfitting, existen algunos métodos: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Criterio de parada:</a:t>
            </a: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 no construir más allá de cierta profundidad. Ésta es una de las reglas más usadas.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Poda:</a:t>
            </a: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 construir el árbol entero. Podar las ramas cuando ello mejore la performance sobre datos separados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Y más...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23" name="Google Shape;1023;p129"/>
          <p:cNvPicPr preferRelativeResize="0"/>
          <p:nvPr/>
        </p:nvPicPr>
        <p:blipFill rotWithShape="1">
          <a:blip r:embed="rId3">
            <a:alphaModFix/>
          </a:blip>
          <a:srcRect b="0" l="7051" r="33745" t="0"/>
          <a:stretch/>
        </p:blipFill>
        <p:spPr>
          <a:xfrm>
            <a:off x="328775" y="474825"/>
            <a:ext cx="1996200" cy="18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4" name="Google Shape;3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25" y="572751"/>
            <a:ext cx="6262974" cy="4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7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Mapa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1034" name="Google Shape;1034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5" name="Google Shape;1035;p131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DS_Clase_16_Arboles.ipynb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3 y 4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2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1041" name="Google Shape;1041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1042" name="Google Shape;1042;p132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“Machine Learning: KNN” </a:t>
            </a:r>
            <a:r>
              <a:rPr b="1"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(¡nos salteamos algunos videos!)</a:t>
            </a:r>
            <a:endParaRPr b="1"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Completar el notebook de hoy.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1" name="Google Shape;3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25" y="572751"/>
            <a:ext cx="6262974" cy="42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8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Mapa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3" name="Google Shape;313;p68"/>
          <p:cNvSpPr/>
          <p:nvPr/>
        </p:nvSpPr>
        <p:spPr>
          <a:xfrm>
            <a:off x="4260700" y="3223525"/>
            <a:ext cx="1415700" cy="1332600"/>
          </a:xfrm>
          <a:prstGeom prst="mathMultiply">
            <a:avLst>
              <a:gd fmla="val 10267" name="adj1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8"/>
          <p:cNvSpPr/>
          <p:nvPr/>
        </p:nvSpPr>
        <p:spPr>
          <a:xfrm>
            <a:off x="4859125" y="457475"/>
            <a:ext cx="3353700" cy="293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0" name="Google Shape;320;p6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f(X) = Y" id="321" name="Google Shape;321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60" y="1310625"/>
            <a:ext cx="19461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9"/>
          <p:cNvSpPr txBox="1"/>
          <p:nvPr/>
        </p:nvSpPr>
        <p:spPr>
          <a:xfrm>
            <a:off x="3375425" y="3427175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X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23" name="Google Shape;323;p69"/>
          <p:cNvCxnSpPr/>
          <p:nvPr/>
        </p:nvCxnSpPr>
        <p:spPr>
          <a:xfrm>
            <a:off x="3375425" y="1842275"/>
            <a:ext cx="0" cy="1978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4" name="Google Shape;324;p69"/>
          <p:cNvSpPr txBox="1"/>
          <p:nvPr/>
        </p:nvSpPr>
        <p:spPr>
          <a:xfrm>
            <a:off x="4498550" y="2759375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tenemos datos Y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25" name="Google Shape;325;p69"/>
          <p:cNvCxnSpPr/>
          <p:nvPr/>
        </p:nvCxnSpPr>
        <p:spPr>
          <a:xfrm>
            <a:off x="4498550" y="1842275"/>
            <a:ext cx="0" cy="1310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